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omments/comment1.xml" ContentType="application/vnd.openxmlformats-officedocument.presentationml.comment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omments/comment2.xml" ContentType="application/vnd.openxmlformats-officedocument.presentationml.comment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3"/>
  </p:notesMasterIdLst>
  <p:sldIdLst>
    <p:sldId id="272" r:id="rId5"/>
    <p:sldId id="283" r:id="rId6"/>
    <p:sldId id="275" r:id="rId7"/>
    <p:sldId id="258" r:id="rId8"/>
    <p:sldId id="260" r:id="rId9"/>
    <p:sldId id="261" r:id="rId10"/>
    <p:sldId id="262" r:id="rId11"/>
    <p:sldId id="276" r:id="rId12"/>
    <p:sldId id="264" r:id="rId13"/>
    <p:sldId id="277" r:id="rId14"/>
    <p:sldId id="278" r:id="rId15"/>
    <p:sldId id="267" r:id="rId16"/>
    <p:sldId id="268" r:id="rId17"/>
    <p:sldId id="279" r:id="rId18"/>
    <p:sldId id="280" r:id="rId19"/>
    <p:sldId id="273" r:id="rId20"/>
    <p:sldId id="281" r:id="rId21"/>
    <p:sldId id="274"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CC79464-1A8F-9999-655E-4B2DAE535D71}" name="Danielle Porter" initials="DP" userId="S::drl10@fsu.edu::897da46f-d10b-48bc-a351-63f929562b2f"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Allison Peters" initials="AP" lastIdx="2" clrIdx="0">
    <p:extLst>
      <p:ext uri="{19B8F6BF-5375-455C-9EA6-DF929625EA0E}">
        <p15:presenceInfo xmlns:p15="http://schemas.microsoft.com/office/powerpoint/2012/main" userId="S::abpeters@fsu.edu::87b5d663-bdfd-4a53-86f9-87145ff2bd70" providerId="AD"/>
      </p:ext>
    </p:extLst>
  </p:cmAuthor>
  <p:cmAuthor id="2" name="Scott Thorp" initials="ST" lastIdx="2" clrIdx="1">
    <p:extLst>
      <p:ext uri="{19B8F6BF-5375-455C-9EA6-DF929625EA0E}">
        <p15:presenceInfo xmlns:p15="http://schemas.microsoft.com/office/powerpoint/2012/main" userId="S::sthorp@fsu.edu::3b8e922c-4c21-4fae-b0e5-38064014a67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CAB5F2E-F340-4DE8-BC23-9227D45ACB86}" v="2" dt="2023-05-16T20:13:24.19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cott Thorp" userId="3b8e922c-4c21-4fae-b0e5-38064014a675" providerId="ADAL" clId="{ACAB5F2E-F340-4DE8-BC23-9227D45ACB86}"/>
    <pc:docChg chg="addSld delSld modSld sldOrd">
      <pc:chgData name="Scott Thorp" userId="3b8e922c-4c21-4fae-b0e5-38064014a675" providerId="ADAL" clId="{ACAB5F2E-F340-4DE8-BC23-9227D45ACB86}" dt="2023-05-16T20:13:03.587" v="39" actId="2696"/>
      <pc:docMkLst>
        <pc:docMk/>
      </pc:docMkLst>
      <pc:sldChg chg="del">
        <pc:chgData name="Scott Thorp" userId="3b8e922c-4c21-4fae-b0e5-38064014a675" providerId="ADAL" clId="{ACAB5F2E-F340-4DE8-BC23-9227D45ACB86}" dt="2023-05-16T20:12:38.109" v="31" actId="2696"/>
        <pc:sldMkLst>
          <pc:docMk/>
          <pc:sldMk cId="1672132304" sldId="256"/>
        </pc:sldMkLst>
      </pc:sldChg>
      <pc:sldChg chg="del">
        <pc:chgData name="Scott Thorp" userId="3b8e922c-4c21-4fae-b0e5-38064014a675" providerId="ADAL" clId="{ACAB5F2E-F340-4DE8-BC23-9227D45ACB86}" dt="2023-05-16T20:12:52.311" v="35" actId="2696"/>
        <pc:sldMkLst>
          <pc:docMk/>
          <pc:sldMk cId="2172346853" sldId="259"/>
        </pc:sldMkLst>
      </pc:sldChg>
      <pc:sldChg chg="del">
        <pc:chgData name="Scott Thorp" userId="3b8e922c-4c21-4fae-b0e5-38064014a675" providerId="ADAL" clId="{ACAB5F2E-F340-4DE8-BC23-9227D45ACB86}" dt="2023-05-16T20:12:49.284" v="34" actId="2696"/>
        <pc:sldMkLst>
          <pc:docMk/>
          <pc:sldMk cId="1104585352" sldId="263"/>
        </pc:sldMkLst>
      </pc:sldChg>
      <pc:sldChg chg="del">
        <pc:chgData name="Scott Thorp" userId="3b8e922c-4c21-4fae-b0e5-38064014a675" providerId="ADAL" clId="{ACAB5F2E-F340-4DE8-BC23-9227D45ACB86}" dt="2023-05-16T20:12:46.314" v="33" actId="2696"/>
        <pc:sldMkLst>
          <pc:docMk/>
          <pc:sldMk cId="955884087" sldId="265"/>
        </pc:sldMkLst>
      </pc:sldChg>
      <pc:sldChg chg="del">
        <pc:chgData name="Scott Thorp" userId="3b8e922c-4c21-4fae-b0e5-38064014a675" providerId="ADAL" clId="{ACAB5F2E-F340-4DE8-BC23-9227D45ACB86}" dt="2023-05-16T20:12:42.725" v="32" actId="2696"/>
        <pc:sldMkLst>
          <pc:docMk/>
          <pc:sldMk cId="1813998994" sldId="266"/>
        </pc:sldMkLst>
      </pc:sldChg>
      <pc:sldChg chg="del">
        <pc:chgData name="Scott Thorp" userId="3b8e922c-4c21-4fae-b0e5-38064014a675" providerId="ADAL" clId="{ACAB5F2E-F340-4DE8-BC23-9227D45ACB86}" dt="2023-05-16T20:12:57.554" v="37" actId="2696"/>
        <pc:sldMkLst>
          <pc:docMk/>
          <pc:sldMk cId="2665360910" sldId="269"/>
        </pc:sldMkLst>
      </pc:sldChg>
      <pc:sldChg chg="del">
        <pc:chgData name="Scott Thorp" userId="3b8e922c-4c21-4fae-b0e5-38064014a675" providerId="ADAL" clId="{ACAB5F2E-F340-4DE8-BC23-9227D45ACB86}" dt="2023-05-16T20:13:01.096" v="38" actId="2696"/>
        <pc:sldMkLst>
          <pc:docMk/>
          <pc:sldMk cId="2557308996" sldId="270"/>
        </pc:sldMkLst>
      </pc:sldChg>
      <pc:sldChg chg="del">
        <pc:chgData name="Scott Thorp" userId="3b8e922c-4c21-4fae-b0e5-38064014a675" providerId="ADAL" clId="{ACAB5F2E-F340-4DE8-BC23-9227D45ACB86}" dt="2023-05-16T20:13:03.587" v="39" actId="2696"/>
        <pc:sldMkLst>
          <pc:docMk/>
          <pc:sldMk cId="1782704959" sldId="271"/>
        </pc:sldMkLst>
      </pc:sldChg>
      <pc:sldChg chg="del">
        <pc:chgData name="Scott Thorp" userId="3b8e922c-4c21-4fae-b0e5-38064014a675" providerId="ADAL" clId="{ACAB5F2E-F340-4DE8-BC23-9227D45ACB86}" dt="2023-05-16T20:12:54.717" v="36" actId="2696"/>
        <pc:sldMkLst>
          <pc:docMk/>
          <pc:sldMk cId="3506728127" sldId="282"/>
        </pc:sldMkLst>
      </pc:sldChg>
      <pc:sldChg chg="addSp delSp modSp new mod ord modAnim">
        <pc:chgData name="Scott Thorp" userId="3b8e922c-4c21-4fae-b0e5-38064014a675" providerId="ADAL" clId="{ACAB5F2E-F340-4DE8-BC23-9227D45ACB86}" dt="2023-05-16T17:40:52.823" v="30"/>
        <pc:sldMkLst>
          <pc:docMk/>
          <pc:sldMk cId="4159818179" sldId="283"/>
        </pc:sldMkLst>
        <pc:spChg chg="mod">
          <ac:chgData name="Scott Thorp" userId="3b8e922c-4c21-4fae-b0e5-38064014a675" providerId="ADAL" clId="{ACAB5F2E-F340-4DE8-BC23-9227D45ACB86}" dt="2023-05-16T17:39:44.968" v="27" actId="2711"/>
          <ac:spMkLst>
            <pc:docMk/>
            <pc:sldMk cId="4159818179" sldId="283"/>
            <ac:spMk id="2" creationId="{CED6B291-BB3A-D32C-7F6A-BA973119A8A6}"/>
          </ac:spMkLst>
        </pc:spChg>
        <pc:spChg chg="del">
          <ac:chgData name="Scott Thorp" userId="3b8e922c-4c21-4fae-b0e5-38064014a675" providerId="ADAL" clId="{ACAB5F2E-F340-4DE8-BC23-9227D45ACB86}" dt="2023-05-16T17:40:38.624" v="28"/>
          <ac:spMkLst>
            <pc:docMk/>
            <pc:sldMk cId="4159818179" sldId="283"/>
            <ac:spMk id="3" creationId="{85507434-DE3E-2CC7-28CD-5CF451012C57}"/>
          </ac:spMkLst>
        </pc:spChg>
        <pc:picChg chg="add mod">
          <ac:chgData name="Scott Thorp" userId="3b8e922c-4c21-4fae-b0e5-38064014a675" providerId="ADAL" clId="{ACAB5F2E-F340-4DE8-BC23-9227D45ACB86}" dt="2023-05-16T17:40:38.624" v="28"/>
          <ac:picMkLst>
            <pc:docMk/>
            <pc:sldMk cId="4159818179" sldId="283"/>
            <ac:picMk id="4" creationId="{3D290B6D-B581-D1DD-45B5-61BFE4D59C02}"/>
          </ac:picMkLst>
        </pc:pic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2-04-26T10:18:50.242" idx="1">
    <p:pos x="5477" y="2267"/>
    <p:text>May need a new graphic here based on how I see the FIG names listed in IAA for 2022.</p:text>
    <p:extLst>
      <p:ext uri="{C676402C-5697-4E1C-873F-D02D1690AC5C}">
        <p15:threadingInfo xmlns:p15="http://schemas.microsoft.com/office/powerpoint/2012/main" timeZoneBias="240"/>
      </p:ext>
    </p:extLst>
  </p:cm>
  <p:cm authorId="2" dt="2022-04-26T07:55:28.061" idx="1">
    <p:pos x="5477" y="2363"/>
    <p:text>[@Allison Peters] Matt Keelean in ITS is refreshing the FIGS in the test site today so I expect I can get new screenshots this afternoon. 
</p:text>
    <p:extLst>
      <p:ext uri="{C676402C-5697-4E1C-873F-D02D1690AC5C}">
        <p15:threadingInfo xmlns:p15="http://schemas.microsoft.com/office/powerpoint/2012/main" timeZoneBias="420">
          <p15:parentCm authorId="1" idx="1"/>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2-04-26T10:28:36.538" idx="2">
    <p:pos x="3405" y="1061"/>
    <p:text>Need a graphic here</p:text>
    <p:extLst>
      <p:ext uri="{C676402C-5697-4E1C-873F-D02D1690AC5C}">
        <p15:threadingInfo xmlns:p15="http://schemas.microsoft.com/office/powerpoint/2012/main" timeZoneBias="240"/>
      </p:ext>
    </p:extLst>
  </p:cm>
  <p:cm authorId="2" dt="2022-04-26T07:53:29.323" idx="2">
    <p:pos x="3405" y="1157"/>
    <p:text>Will this work?  I can modify the red highlights in a different way if needed.  
</p:text>
    <p:extLst>
      <p:ext uri="{C676402C-5697-4E1C-873F-D02D1690AC5C}">
        <p15:threadingInfo xmlns:p15="http://schemas.microsoft.com/office/powerpoint/2012/main" timeZoneBias="420">
          <p15:parentCm authorId="1" idx="2"/>
        </p15:threadingInfo>
      </p:ext>
    </p:extLs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9953734-7C11-4902-BED4-6ECBB832D910}" type="doc">
      <dgm:prSet loTypeId="urn:microsoft.com/office/officeart/2005/8/layout/process2" loCatId="process" qsTypeId="urn:microsoft.com/office/officeart/2005/8/quickstyle/simple1" qsCatId="simple" csTypeId="urn:microsoft.com/office/officeart/2005/8/colors/accent1_2" csCatId="accent1" phldr="1"/>
      <dgm:spPr/>
      <dgm:t>
        <a:bodyPr/>
        <a:lstStyle/>
        <a:p>
          <a:endParaRPr lang="en-US"/>
        </a:p>
      </dgm:t>
    </dgm:pt>
    <dgm:pt modelId="{B206A160-29CB-4C8D-9541-9DD8C9C4A2BB}">
      <dgm:prSet phldrT="[Text]" phldr="0"/>
      <dgm:spPr/>
      <dgm:t>
        <a:bodyPr/>
        <a:lstStyle/>
        <a:p>
          <a:pPr rtl="0"/>
          <a:r>
            <a:rPr lang="en-US" dirty="0">
              <a:solidFill>
                <a:schemeClr val="bg1"/>
              </a:solidFill>
              <a:latin typeface="Calibri" panose="020F0502020204030204"/>
            </a:rPr>
            <a:t>SC icon</a:t>
          </a:r>
          <a:endParaRPr lang="en-US" dirty="0">
            <a:solidFill>
              <a:schemeClr val="bg1"/>
            </a:solidFill>
          </a:endParaRPr>
        </a:p>
      </dgm:t>
    </dgm:pt>
    <dgm:pt modelId="{364D1337-AD01-45E6-966D-2E3699A9193C}" type="parTrans" cxnId="{59DD536E-B93E-4569-B9B2-AEE3A0A7836C}">
      <dgm:prSet/>
      <dgm:spPr/>
      <dgm:t>
        <a:bodyPr/>
        <a:lstStyle/>
        <a:p>
          <a:endParaRPr lang="en-US"/>
        </a:p>
      </dgm:t>
    </dgm:pt>
    <dgm:pt modelId="{8CE70CE7-781F-45B7-8BBE-755D66575851}" type="sibTrans" cxnId="{59DD536E-B93E-4569-B9B2-AEE3A0A7836C}">
      <dgm:prSet/>
      <dgm:spPr/>
      <dgm:t>
        <a:bodyPr/>
        <a:lstStyle/>
        <a:p>
          <a:endParaRPr lang="en-US"/>
        </a:p>
      </dgm:t>
    </dgm:pt>
    <dgm:pt modelId="{A3B2C71B-CFE3-4420-AC9D-2A6DADD42D15}">
      <dgm:prSet phldrT="[Text]" phldr="0"/>
      <dgm:spPr/>
      <dgm:t>
        <a:bodyPr/>
        <a:lstStyle/>
        <a:p>
          <a:pPr rtl="0"/>
          <a:r>
            <a:rPr lang="en-US" dirty="0">
              <a:solidFill>
                <a:schemeClr val="bg1"/>
              </a:solidFill>
              <a:latin typeface="Calibri" panose="020F0502020204030204"/>
            </a:rPr>
            <a:t>My Classes tile</a:t>
          </a:r>
          <a:endParaRPr lang="en-US" dirty="0">
            <a:solidFill>
              <a:schemeClr val="bg1"/>
            </a:solidFill>
          </a:endParaRPr>
        </a:p>
      </dgm:t>
    </dgm:pt>
    <dgm:pt modelId="{D01D2A3A-809E-4866-A698-5081FC678ADA}" type="parTrans" cxnId="{BF71D614-77CC-4E95-95EB-D0DB6C668DFF}">
      <dgm:prSet/>
      <dgm:spPr/>
      <dgm:t>
        <a:bodyPr/>
        <a:lstStyle/>
        <a:p>
          <a:endParaRPr lang="en-US"/>
        </a:p>
      </dgm:t>
    </dgm:pt>
    <dgm:pt modelId="{947ADE55-2559-4891-9FF7-094A6632A502}" type="sibTrans" cxnId="{BF71D614-77CC-4E95-95EB-D0DB6C668DFF}">
      <dgm:prSet/>
      <dgm:spPr/>
      <dgm:t>
        <a:bodyPr/>
        <a:lstStyle/>
        <a:p>
          <a:endParaRPr lang="en-US"/>
        </a:p>
      </dgm:t>
    </dgm:pt>
    <dgm:pt modelId="{2290585E-E345-41FE-ABB3-D0E9E5B4936D}">
      <dgm:prSet phldr="0"/>
      <dgm:spPr/>
      <dgm:t>
        <a:bodyPr/>
        <a:lstStyle/>
        <a:p>
          <a:pPr rtl="0"/>
          <a:r>
            <a:rPr lang="en-US" dirty="0">
              <a:solidFill>
                <a:schemeClr val="bg1"/>
              </a:solidFill>
              <a:latin typeface="Calibri" panose="020F0502020204030204"/>
            </a:rPr>
            <a:t>Schedule Assistant</a:t>
          </a:r>
        </a:p>
      </dgm:t>
    </dgm:pt>
    <dgm:pt modelId="{A60C9E08-553C-41F5-AC7E-959169D517C1}" type="parTrans" cxnId="{91AF6FFF-FCF4-474B-8D4F-4C2FC9B8B365}">
      <dgm:prSet/>
      <dgm:spPr/>
      <dgm:t>
        <a:bodyPr/>
        <a:lstStyle/>
        <a:p>
          <a:endParaRPr lang="en-US"/>
        </a:p>
      </dgm:t>
    </dgm:pt>
    <dgm:pt modelId="{5D8AE255-0437-48A5-A131-0D9D13810AB2}" type="sibTrans" cxnId="{91AF6FFF-FCF4-474B-8D4F-4C2FC9B8B365}">
      <dgm:prSet/>
      <dgm:spPr/>
      <dgm:t>
        <a:bodyPr/>
        <a:lstStyle/>
        <a:p>
          <a:endParaRPr lang="en-US"/>
        </a:p>
      </dgm:t>
    </dgm:pt>
    <dgm:pt modelId="{0DD7A00F-D85F-4E14-929E-EEC792DDD251}" type="pres">
      <dgm:prSet presAssocID="{79953734-7C11-4902-BED4-6ECBB832D910}" presName="linearFlow" presStyleCnt="0">
        <dgm:presLayoutVars>
          <dgm:resizeHandles val="exact"/>
        </dgm:presLayoutVars>
      </dgm:prSet>
      <dgm:spPr/>
    </dgm:pt>
    <dgm:pt modelId="{F6496B35-62DE-4ADD-888E-E844608BD7D6}" type="pres">
      <dgm:prSet presAssocID="{B206A160-29CB-4C8D-9541-9DD8C9C4A2BB}" presName="node" presStyleLbl="node1" presStyleIdx="0" presStyleCnt="3">
        <dgm:presLayoutVars>
          <dgm:bulletEnabled val="1"/>
        </dgm:presLayoutVars>
      </dgm:prSet>
      <dgm:spPr/>
    </dgm:pt>
    <dgm:pt modelId="{C7726764-7D27-4EDD-8AFF-05EA4D969408}" type="pres">
      <dgm:prSet presAssocID="{8CE70CE7-781F-45B7-8BBE-755D66575851}" presName="sibTrans" presStyleLbl="sibTrans2D1" presStyleIdx="0" presStyleCnt="2"/>
      <dgm:spPr/>
    </dgm:pt>
    <dgm:pt modelId="{0724BE9E-1227-4C05-AA9C-3EE78156E043}" type="pres">
      <dgm:prSet presAssocID="{8CE70CE7-781F-45B7-8BBE-755D66575851}" presName="connectorText" presStyleLbl="sibTrans2D1" presStyleIdx="0" presStyleCnt="2"/>
      <dgm:spPr/>
    </dgm:pt>
    <dgm:pt modelId="{814722B6-FA3D-4ACB-AFED-275947EBD16E}" type="pres">
      <dgm:prSet presAssocID="{A3B2C71B-CFE3-4420-AC9D-2A6DADD42D15}" presName="node" presStyleLbl="node1" presStyleIdx="1" presStyleCnt="3">
        <dgm:presLayoutVars>
          <dgm:bulletEnabled val="1"/>
        </dgm:presLayoutVars>
      </dgm:prSet>
      <dgm:spPr/>
    </dgm:pt>
    <dgm:pt modelId="{4042EF8F-0C96-4772-88A3-54D77E162E8C}" type="pres">
      <dgm:prSet presAssocID="{947ADE55-2559-4891-9FF7-094A6632A502}" presName="sibTrans" presStyleLbl="sibTrans2D1" presStyleIdx="1" presStyleCnt="2"/>
      <dgm:spPr/>
    </dgm:pt>
    <dgm:pt modelId="{BB284DBE-4F76-4DBB-AAC3-C867F8E143F9}" type="pres">
      <dgm:prSet presAssocID="{947ADE55-2559-4891-9FF7-094A6632A502}" presName="connectorText" presStyleLbl="sibTrans2D1" presStyleIdx="1" presStyleCnt="2"/>
      <dgm:spPr/>
    </dgm:pt>
    <dgm:pt modelId="{B06AA003-574C-4593-9738-46B19BBFF335}" type="pres">
      <dgm:prSet presAssocID="{2290585E-E345-41FE-ABB3-D0E9E5B4936D}" presName="node" presStyleLbl="node1" presStyleIdx="2" presStyleCnt="3">
        <dgm:presLayoutVars>
          <dgm:bulletEnabled val="1"/>
        </dgm:presLayoutVars>
      </dgm:prSet>
      <dgm:spPr/>
    </dgm:pt>
  </dgm:ptLst>
  <dgm:cxnLst>
    <dgm:cxn modelId="{BF71D614-77CC-4E95-95EB-D0DB6C668DFF}" srcId="{79953734-7C11-4902-BED4-6ECBB832D910}" destId="{A3B2C71B-CFE3-4420-AC9D-2A6DADD42D15}" srcOrd="1" destOrd="0" parTransId="{D01D2A3A-809E-4866-A698-5081FC678ADA}" sibTransId="{947ADE55-2559-4891-9FF7-094A6632A502}"/>
    <dgm:cxn modelId="{CA1D352E-4F2E-4E35-9B3F-D86B1F996E36}" type="presOf" srcId="{8CE70CE7-781F-45B7-8BBE-755D66575851}" destId="{C7726764-7D27-4EDD-8AFF-05EA4D969408}" srcOrd="0" destOrd="0" presId="urn:microsoft.com/office/officeart/2005/8/layout/process2"/>
    <dgm:cxn modelId="{75434534-1F48-4ACC-BCF6-261100994773}" type="presOf" srcId="{947ADE55-2559-4891-9FF7-094A6632A502}" destId="{BB284DBE-4F76-4DBB-AAC3-C867F8E143F9}" srcOrd="1" destOrd="0" presId="urn:microsoft.com/office/officeart/2005/8/layout/process2"/>
    <dgm:cxn modelId="{46C41738-D7D1-472A-A27B-2720AA96C086}" type="presOf" srcId="{8CE70CE7-781F-45B7-8BBE-755D66575851}" destId="{0724BE9E-1227-4C05-AA9C-3EE78156E043}" srcOrd="1" destOrd="0" presId="urn:microsoft.com/office/officeart/2005/8/layout/process2"/>
    <dgm:cxn modelId="{DB8D3B5B-A998-4526-BC69-C350F47D3AE8}" type="presOf" srcId="{79953734-7C11-4902-BED4-6ECBB832D910}" destId="{0DD7A00F-D85F-4E14-929E-EEC792DDD251}" srcOrd="0" destOrd="0" presId="urn:microsoft.com/office/officeart/2005/8/layout/process2"/>
    <dgm:cxn modelId="{E42DE267-F3C3-41EE-B492-17BC4E3F62EA}" type="presOf" srcId="{A3B2C71B-CFE3-4420-AC9D-2A6DADD42D15}" destId="{814722B6-FA3D-4ACB-AFED-275947EBD16E}" srcOrd="0" destOrd="0" presId="urn:microsoft.com/office/officeart/2005/8/layout/process2"/>
    <dgm:cxn modelId="{2609CB49-BE3F-4C89-8240-3DEB2D17D7E6}" type="presOf" srcId="{B206A160-29CB-4C8D-9541-9DD8C9C4A2BB}" destId="{F6496B35-62DE-4ADD-888E-E844608BD7D6}" srcOrd="0" destOrd="0" presId="urn:microsoft.com/office/officeart/2005/8/layout/process2"/>
    <dgm:cxn modelId="{59DD536E-B93E-4569-B9B2-AEE3A0A7836C}" srcId="{79953734-7C11-4902-BED4-6ECBB832D910}" destId="{B206A160-29CB-4C8D-9541-9DD8C9C4A2BB}" srcOrd="0" destOrd="0" parTransId="{364D1337-AD01-45E6-966D-2E3699A9193C}" sibTransId="{8CE70CE7-781F-45B7-8BBE-755D66575851}"/>
    <dgm:cxn modelId="{E0319EA3-3C1D-4731-9D53-E488E30D30CE}" type="presOf" srcId="{947ADE55-2559-4891-9FF7-094A6632A502}" destId="{4042EF8F-0C96-4772-88A3-54D77E162E8C}" srcOrd="0" destOrd="0" presId="urn:microsoft.com/office/officeart/2005/8/layout/process2"/>
    <dgm:cxn modelId="{D371CBF2-5C79-451A-ACE3-997C03E68EBA}" type="presOf" srcId="{2290585E-E345-41FE-ABB3-D0E9E5B4936D}" destId="{B06AA003-574C-4593-9738-46B19BBFF335}" srcOrd="0" destOrd="0" presId="urn:microsoft.com/office/officeart/2005/8/layout/process2"/>
    <dgm:cxn modelId="{91AF6FFF-FCF4-474B-8D4F-4C2FC9B8B365}" srcId="{79953734-7C11-4902-BED4-6ECBB832D910}" destId="{2290585E-E345-41FE-ABB3-D0E9E5B4936D}" srcOrd="2" destOrd="0" parTransId="{A60C9E08-553C-41F5-AC7E-959169D517C1}" sibTransId="{5D8AE255-0437-48A5-A131-0D9D13810AB2}"/>
    <dgm:cxn modelId="{8FBEDEEA-0F0C-4009-837D-EB0DD3240A07}" type="presParOf" srcId="{0DD7A00F-D85F-4E14-929E-EEC792DDD251}" destId="{F6496B35-62DE-4ADD-888E-E844608BD7D6}" srcOrd="0" destOrd="0" presId="urn:microsoft.com/office/officeart/2005/8/layout/process2"/>
    <dgm:cxn modelId="{D8C94896-B2AB-4745-A362-8059092D2C27}" type="presParOf" srcId="{0DD7A00F-D85F-4E14-929E-EEC792DDD251}" destId="{C7726764-7D27-4EDD-8AFF-05EA4D969408}" srcOrd="1" destOrd="0" presId="urn:microsoft.com/office/officeart/2005/8/layout/process2"/>
    <dgm:cxn modelId="{0A3DDE16-BC3F-4AB0-A8C4-327E7E9AEFEE}" type="presParOf" srcId="{C7726764-7D27-4EDD-8AFF-05EA4D969408}" destId="{0724BE9E-1227-4C05-AA9C-3EE78156E043}" srcOrd="0" destOrd="0" presId="urn:microsoft.com/office/officeart/2005/8/layout/process2"/>
    <dgm:cxn modelId="{5FA84EAB-C04B-4439-BC09-C16DFA9BC774}" type="presParOf" srcId="{0DD7A00F-D85F-4E14-929E-EEC792DDD251}" destId="{814722B6-FA3D-4ACB-AFED-275947EBD16E}" srcOrd="2" destOrd="0" presId="urn:microsoft.com/office/officeart/2005/8/layout/process2"/>
    <dgm:cxn modelId="{A1EDAD5B-AB86-4E24-A75C-23C03E40F368}" type="presParOf" srcId="{0DD7A00F-D85F-4E14-929E-EEC792DDD251}" destId="{4042EF8F-0C96-4772-88A3-54D77E162E8C}" srcOrd="3" destOrd="0" presId="urn:microsoft.com/office/officeart/2005/8/layout/process2"/>
    <dgm:cxn modelId="{7D8ED202-4C07-4CEE-B3B1-79364E57B2A1}" type="presParOf" srcId="{4042EF8F-0C96-4772-88A3-54D77E162E8C}" destId="{BB284DBE-4F76-4DBB-AAC3-C867F8E143F9}" srcOrd="0" destOrd="0" presId="urn:microsoft.com/office/officeart/2005/8/layout/process2"/>
    <dgm:cxn modelId="{6456B550-FEAB-42C3-8601-07F4A2A02734}" type="presParOf" srcId="{0DD7A00F-D85F-4E14-929E-EEC792DDD251}" destId="{B06AA003-574C-4593-9738-46B19BBFF335}" srcOrd="4"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496B35-62DE-4ADD-888E-E844608BD7D6}">
      <dsp:nvSpPr>
        <dsp:cNvPr id="0" name=""/>
        <dsp:cNvSpPr/>
      </dsp:nvSpPr>
      <dsp:spPr>
        <a:xfrm>
          <a:off x="1755545" y="0"/>
          <a:ext cx="1874107" cy="1041171"/>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rtl="0">
            <a:lnSpc>
              <a:spcPct val="90000"/>
            </a:lnSpc>
            <a:spcBef>
              <a:spcPct val="0"/>
            </a:spcBef>
            <a:spcAft>
              <a:spcPct val="35000"/>
            </a:spcAft>
            <a:buNone/>
          </a:pPr>
          <a:r>
            <a:rPr lang="en-US" sz="2700" kern="1200" dirty="0">
              <a:solidFill>
                <a:schemeClr val="bg1"/>
              </a:solidFill>
              <a:latin typeface="Calibri" panose="020F0502020204030204"/>
            </a:rPr>
            <a:t>SC icon</a:t>
          </a:r>
          <a:endParaRPr lang="en-US" sz="2700" kern="1200" dirty="0">
            <a:solidFill>
              <a:schemeClr val="bg1"/>
            </a:solidFill>
          </a:endParaRPr>
        </a:p>
      </dsp:txBody>
      <dsp:txXfrm>
        <a:off x="1786040" y="30495"/>
        <a:ext cx="1813117" cy="980181"/>
      </dsp:txXfrm>
    </dsp:sp>
    <dsp:sp modelId="{C7726764-7D27-4EDD-8AFF-05EA4D969408}">
      <dsp:nvSpPr>
        <dsp:cNvPr id="0" name=""/>
        <dsp:cNvSpPr/>
      </dsp:nvSpPr>
      <dsp:spPr>
        <a:xfrm rot="5400000">
          <a:off x="2497379" y="1067200"/>
          <a:ext cx="390439" cy="46852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rot="-5400000">
        <a:off x="2552041" y="1106243"/>
        <a:ext cx="281116" cy="273307"/>
      </dsp:txXfrm>
    </dsp:sp>
    <dsp:sp modelId="{814722B6-FA3D-4ACB-AFED-275947EBD16E}">
      <dsp:nvSpPr>
        <dsp:cNvPr id="0" name=""/>
        <dsp:cNvSpPr/>
      </dsp:nvSpPr>
      <dsp:spPr>
        <a:xfrm>
          <a:off x="1755545" y="1561756"/>
          <a:ext cx="1874107" cy="1041171"/>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rtl="0">
            <a:lnSpc>
              <a:spcPct val="90000"/>
            </a:lnSpc>
            <a:spcBef>
              <a:spcPct val="0"/>
            </a:spcBef>
            <a:spcAft>
              <a:spcPct val="35000"/>
            </a:spcAft>
            <a:buNone/>
          </a:pPr>
          <a:r>
            <a:rPr lang="en-US" sz="2700" kern="1200" dirty="0">
              <a:solidFill>
                <a:schemeClr val="bg1"/>
              </a:solidFill>
              <a:latin typeface="Calibri" panose="020F0502020204030204"/>
            </a:rPr>
            <a:t>My Classes tile</a:t>
          </a:r>
          <a:endParaRPr lang="en-US" sz="2700" kern="1200" dirty="0">
            <a:solidFill>
              <a:schemeClr val="bg1"/>
            </a:solidFill>
          </a:endParaRPr>
        </a:p>
      </dsp:txBody>
      <dsp:txXfrm>
        <a:off x="1786040" y="1592251"/>
        <a:ext cx="1813117" cy="980181"/>
      </dsp:txXfrm>
    </dsp:sp>
    <dsp:sp modelId="{4042EF8F-0C96-4772-88A3-54D77E162E8C}">
      <dsp:nvSpPr>
        <dsp:cNvPr id="0" name=""/>
        <dsp:cNvSpPr/>
      </dsp:nvSpPr>
      <dsp:spPr>
        <a:xfrm rot="5400000">
          <a:off x="2497379" y="2628956"/>
          <a:ext cx="390439" cy="46852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rot="-5400000">
        <a:off x="2552041" y="2667999"/>
        <a:ext cx="281116" cy="273307"/>
      </dsp:txXfrm>
    </dsp:sp>
    <dsp:sp modelId="{B06AA003-574C-4593-9738-46B19BBFF335}">
      <dsp:nvSpPr>
        <dsp:cNvPr id="0" name=""/>
        <dsp:cNvSpPr/>
      </dsp:nvSpPr>
      <dsp:spPr>
        <a:xfrm>
          <a:off x="1755545" y="3123512"/>
          <a:ext cx="1874107" cy="1041171"/>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rtl="0">
            <a:lnSpc>
              <a:spcPct val="90000"/>
            </a:lnSpc>
            <a:spcBef>
              <a:spcPct val="0"/>
            </a:spcBef>
            <a:spcAft>
              <a:spcPct val="35000"/>
            </a:spcAft>
            <a:buNone/>
          </a:pPr>
          <a:r>
            <a:rPr lang="en-US" sz="2700" kern="1200" dirty="0">
              <a:solidFill>
                <a:schemeClr val="bg1"/>
              </a:solidFill>
              <a:latin typeface="Calibri" panose="020F0502020204030204"/>
            </a:rPr>
            <a:t>Schedule Assistant</a:t>
          </a:r>
        </a:p>
      </dsp:txBody>
      <dsp:txXfrm>
        <a:off x="1786040" y="3154007"/>
        <a:ext cx="1813117" cy="980181"/>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091D75-09E8-4C6E-86BD-5CF18B1F6B61}" type="datetimeFigureOut">
              <a:rPr lang="en-US"/>
              <a:t>5/16/2023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BD6D77-06B7-4AFB-8ABF-26A09D96FDED}" type="slidenum">
              <a:rPr lang="en-US"/>
              <a:t>‹#›</a:t>
            </a:fld>
            <a:endParaRPr lang="en-US"/>
          </a:p>
        </p:txBody>
      </p:sp>
    </p:spTree>
    <p:extLst>
      <p:ext uri="{BB962C8B-B14F-4D97-AF65-F5344CB8AC3E}">
        <p14:creationId xmlns:p14="http://schemas.microsoft.com/office/powerpoint/2010/main" val="1756592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20000"/>
              </a:spcBef>
            </a:pPr>
            <a:r>
              <a:rPr lang="en-US" dirty="0"/>
              <a:t>How to open Schedule Assistant:</a:t>
            </a:r>
          </a:p>
          <a:p>
            <a:pPr marL="524123" indent="-524123">
              <a:spcBef>
                <a:spcPct val="20000"/>
              </a:spcBef>
              <a:buAutoNum type="arabicPeriod"/>
            </a:pPr>
            <a:r>
              <a:rPr lang="en-US" dirty="0"/>
              <a:t>Go to my.fsu.edu, log in</a:t>
            </a:r>
          </a:p>
          <a:p>
            <a:pPr marL="524123" indent="-524123">
              <a:spcBef>
                <a:spcPct val="20000"/>
              </a:spcBef>
              <a:buAutoNum type="arabicPeriod"/>
            </a:pPr>
            <a:r>
              <a:rPr lang="en-US" dirty="0"/>
              <a:t>Click the SC icon to enter Student Central</a:t>
            </a:r>
          </a:p>
          <a:p>
            <a:pPr marL="524123" indent="-524123">
              <a:spcBef>
                <a:spcPct val="20000"/>
              </a:spcBef>
              <a:buAutoNum type="arabicPeriod"/>
            </a:pPr>
            <a:r>
              <a:rPr lang="en-US" dirty="0"/>
              <a:t>Select the My Classes tile</a:t>
            </a:r>
            <a:endParaRPr lang="en-US" dirty="0">
              <a:cs typeface="Calibri"/>
            </a:endParaRPr>
          </a:p>
          <a:p>
            <a:pPr marL="524123" indent="-524123">
              <a:spcBef>
                <a:spcPct val="20000"/>
              </a:spcBef>
              <a:buAutoNum type="arabicPeriod"/>
            </a:pPr>
            <a:r>
              <a:rPr lang="en-US" dirty="0"/>
              <a:t>Click Schedule Assistant on the left menu; you’ll be prompted to Open Schedule Assistant in a new tab/browser window</a:t>
            </a:r>
          </a:p>
          <a:p>
            <a:pPr marL="524123" indent="-524123">
              <a:spcBef>
                <a:spcPct val="20000"/>
              </a:spcBef>
              <a:buAutoNum type="arabicPeriod"/>
            </a:pPr>
            <a:endParaRPr lang="en-US" dirty="0"/>
          </a:p>
          <a:p>
            <a:pPr>
              <a:spcBef>
                <a:spcPct val="20000"/>
              </a:spcBef>
            </a:pPr>
            <a:r>
              <a:rPr lang="en-US" dirty="0"/>
              <a:t>Make sure you pop-up blocker is off</a:t>
            </a:r>
          </a:p>
        </p:txBody>
      </p:sp>
      <p:sp>
        <p:nvSpPr>
          <p:cNvPr id="4" name="Slide Number Placeholder 3"/>
          <p:cNvSpPr>
            <a:spLocks noGrp="1"/>
          </p:cNvSpPr>
          <p:nvPr>
            <p:ph type="sldNum" sz="quarter" idx="5"/>
          </p:nvPr>
        </p:nvSpPr>
        <p:spPr/>
        <p:txBody>
          <a:bodyPr/>
          <a:lstStyle/>
          <a:p>
            <a:fld id="{C6838A3A-19CF-4764-907D-EC1925D8000B}" type="slidenum">
              <a:rPr lang="en-US" smtClean="0"/>
              <a:t>3</a:t>
            </a:fld>
            <a:endParaRPr lang="en-US"/>
          </a:p>
        </p:txBody>
      </p:sp>
    </p:spTree>
    <p:extLst>
      <p:ext uri="{BB962C8B-B14F-4D97-AF65-F5344CB8AC3E}">
        <p14:creationId xmlns:p14="http://schemas.microsoft.com/office/powerpoint/2010/main" val="25541308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Things you will see when you view the sections:</a:t>
            </a:r>
          </a:p>
          <a:p>
            <a:pPr marL="174708" indent="-174708">
              <a:buFont typeface="Arial" panose="020B0604020202020204" pitchFamily="34" charset="0"/>
              <a:buChar char="•"/>
            </a:pPr>
            <a:r>
              <a:rPr lang="en-US" dirty="0"/>
              <a:t>Section Number</a:t>
            </a:r>
          </a:p>
          <a:p>
            <a:pPr marL="174708" indent="-174708">
              <a:buFont typeface="Arial" panose="020B0604020202020204" pitchFamily="34" charset="0"/>
              <a:buChar char="•"/>
            </a:pPr>
            <a:r>
              <a:rPr lang="en-US" dirty="0"/>
              <a:t>Component, examples</a:t>
            </a:r>
          </a:p>
          <a:p>
            <a:pPr marL="640594" lvl="1" indent="-174708">
              <a:buFont typeface="Arial" panose="020B0604020202020204" pitchFamily="34" charset="0"/>
              <a:buChar char="•"/>
            </a:pPr>
            <a:r>
              <a:rPr lang="en-US" dirty="0"/>
              <a:t>LEC = lecture</a:t>
            </a:r>
          </a:p>
          <a:p>
            <a:pPr marL="640594" lvl="1" indent="-174708">
              <a:buFont typeface="Arial" panose="020B0604020202020204" pitchFamily="34" charset="0"/>
              <a:buChar char="•"/>
            </a:pPr>
            <a:r>
              <a:rPr lang="en-US" dirty="0"/>
              <a:t>LAB = laboratory</a:t>
            </a:r>
          </a:p>
          <a:p>
            <a:pPr marL="640594" lvl="1" indent="-174708">
              <a:buFont typeface="Arial" panose="020B0604020202020204" pitchFamily="34" charset="0"/>
              <a:buChar char="•"/>
            </a:pPr>
            <a:r>
              <a:rPr lang="en-US" dirty="0"/>
              <a:t>DSC = discussion (often called recitation)</a:t>
            </a:r>
          </a:p>
          <a:p>
            <a:pPr marL="174708" indent="-174708">
              <a:buFont typeface="Arial" panose="020B0604020202020204" pitchFamily="34" charset="0"/>
              <a:buChar char="•"/>
            </a:pPr>
            <a:r>
              <a:rPr lang="en-US" dirty="0"/>
              <a:t>Seats Open</a:t>
            </a:r>
          </a:p>
          <a:p>
            <a:pPr marL="174708" indent="-174708">
              <a:buFont typeface="Arial" panose="020B0604020202020204" pitchFamily="34" charset="0"/>
              <a:buChar char="•"/>
            </a:pPr>
            <a:r>
              <a:rPr lang="en-US" dirty="0"/>
              <a:t>Instructor</a:t>
            </a:r>
          </a:p>
          <a:p>
            <a:pPr marL="640594" lvl="1" indent="-174708">
              <a:buFont typeface="Arial" panose="020B0604020202020204" pitchFamily="34" charset="0"/>
              <a:buChar char="•"/>
            </a:pPr>
            <a:r>
              <a:rPr lang="en-US" dirty="0"/>
              <a:t>If blank or says “Staff”, class is happening!  The instructor information will be added later.</a:t>
            </a:r>
          </a:p>
          <a:p>
            <a:pPr marL="174708" indent="-174708">
              <a:buFont typeface="Arial" panose="020B0604020202020204" pitchFamily="34" charset="0"/>
              <a:buChar char="•"/>
            </a:pPr>
            <a:r>
              <a:rPr lang="en-US" dirty="0"/>
              <a:t>Days(s) &amp; Location(s)</a:t>
            </a:r>
          </a:p>
          <a:p>
            <a:pPr marL="640594" lvl="1" indent="-174708">
              <a:buFont typeface="Arial" panose="020B0604020202020204" pitchFamily="34" charset="0"/>
              <a:buChar char="•"/>
            </a:pPr>
            <a:r>
              <a:rPr lang="en-US" dirty="0"/>
              <a:t>Days, times, classroom</a:t>
            </a:r>
          </a:p>
          <a:p>
            <a:pPr marL="640594" lvl="1" indent="-174708">
              <a:buFont typeface="Arial" panose="020B0604020202020204" pitchFamily="34" charset="0"/>
              <a:buChar char="•"/>
            </a:pPr>
            <a:r>
              <a:rPr lang="en-US" dirty="0"/>
              <a:t>If listed as TBD – likely an online class</a:t>
            </a:r>
          </a:p>
          <a:p>
            <a:pPr marL="174708" indent="-174708">
              <a:buFont typeface="Arial" panose="020B0604020202020204" pitchFamily="34" charset="0"/>
              <a:buChar char="•"/>
            </a:pPr>
            <a:r>
              <a:rPr lang="en-US" dirty="0"/>
              <a:t>Physical Location</a:t>
            </a:r>
          </a:p>
          <a:p>
            <a:pPr marL="640594" lvl="1" indent="-174708">
              <a:buFont typeface="Arial" panose="020B0604020202020204" pitchFamily="34" charset="0"/>
              <a:buChar char="•"/>
            </a:pPr>
            <a:r>
              <a:rPr lang="en-US" dirty="0"/>
              <a:t>Main, Tallahassee = in-person class meetings</a:t>
            </a:r>
          </a:p>
          <a:p>
            <a:pPr marL="640594" lvl="1" indent="-174708">
              <a:buFont typeface="Arial" panose="020B0604020202020204" pitchFamily="34" charset="0"/>
              <a:buChar char="•"/>
            </a:pPr>
            <a:r>
              <a:rPr lang="en-US" dirty="0"/>
              <a:t>Online = online class</a:t>
            </a:r>
          </a:p>
          <a:p>
            <a:pPr marL="174708" indent="-174708">
              <a:buFont typeface="Arial" panose="020B0604020202020204" pitchFamily="34" charset="0"/>
              <a:buChar char="•"/>
            </a:pPr>
            <a:r>
              <a:rPr lang="en-US" dirty="0"/>
              <a:t>Campus</a:t>
            </a:r>
          </a:p>
          <a:p>
            <a:pPr marL="640594" lvl="1" indent="-174708">
              <a:buFont typeface="Arial" panose="020B0604020202020204" pitchFamily="34" charset="0"/>
              <a:buChar char="•"/>
            </a:pPr>
            <a:r>
              <a:rPr lang="en-US" dirty="0"/>
              <a:t>You can only register for Tallahassee campus classes, even if the class is online.</a:t>
            </a:r>
          </a:p>
          <a:p>
            <a:pPr marL="174708" indent="-174708">
              <a:buFont typeface="Arial" panose="020B0604020202020204" pitchFamily="34" charset="0"/>
              <a:buChar char="•"/>
            </a:pPr>
            <a:r>
              <a:rPr lang="en-US" dirty="0"/>
              <a:t>Credits</a:t>
            </a:r>
          </a:p>
          <a:p>
            <a:pPr marL="640594" lvl="1" indent="-174708">
              <a:buFont typeface="Arial" panose="020B0604020202020204" pitchFamily="34" charset="0"/>
              <a:buChar char="•"/>
            </a:pPr>
            <a:r>
              <a:rPr lang="en-US" dirty="0"/>
              <a:t>Number of credit hours for the class</a:t>
            </a:r>
          </a:p>
          <a:p>
            <a:pPr marL="465887" lvl="1"/>
            <a:endParaRPr lang="en-US" dirty="0"/>
          </a:p>
          <a:p>
            <a:r>
              <a:rPr lang="en-US" dirty="0"/>
              <a:t>Note the red boxes.  These classes have reserve cap (or reserve capacities).  That means these specific sections have some or all seats reserved in a special program like Honors, CARE, a LLC (living learning community), a specific major, etc.</a:t>
            </a:r>
          </a:p>
          <a:p>
            <a:pPr defTabSz="931774">
              <a:defRPr/>
            </a:pPr>
            <a:endParaRPr lang="en-US" dirty="0">
              <a:latin typeface="+mn-lt"/>
            </a:endParaRPr>
          </a:p>
          <a:p>
            <a:pPr defTabSz="931774">
              <a:defRPr/>
            </a:pPr>
            <a:r>
              <a:rPr lang="en-US" dirty="0">
                <a:latin typeface="+mn-lt"/>
              </a:rPr>
              <a:t>Use the check boxes on the left to </a:t>
            </a:r>
            <a:r>
              <a:rPr lang="en-US" b="1" dirty="0">
                <a:latin typeface="+mn-lt"/>
              </a:rPr>
              <a:t>deselect any section(s) reserved unless you are in that specific program</a:t>
            </a:r>
            <a:r>
              <a:rPr lang="en-US" dirty="0">
                <a:latin typeface="+mn-lt"/>
              </a:rPr>
              <a:t>. </a:t>
            </a:r>
          </a:p>
          <a:p>
            <a:endParaRPr lang="en-US" dirty="0"/>
          </a:p>
          <a:p>
            <a:r>
              <a:rPr lang="en-US" dirty="0"/>
              <a:t>Click the blue info button for full class details, including any notes about the class and textbooks</a:t>
            </a:r>
          </a:p>
          <a:p>
            <a:pPr marL="174708" indent="-174708">
              <a:buFont typeface="Arial" panose="020B0604020202020204" pitchFamily="34" charset="0"/>
              <a:buChar char="•"/>
            </a:pPr>
            <a:endParaRPr lang="en-US" dirty="0"/>
          </a:p>
          <a:p>
            <a:pPr marL="640594" lvl="1" indent="-174708">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C6838A3A-19CF-4764-907D-EC1925D8000B}" type="slidenum">
              <a:rPr lang="en-US" smtClean="0"/>
              <a:t>12</a:t>
            </a:fld>
            <a:endParaRPr lang="en-US"/>
          </a:p>
        </p:txBody>
      </p:sp>
    </p:spTree>
    <p:extLst>
      <p:ext uri="{BB962C8B-B14F-4D97-AF65-F5344CB8AC3E}">
        <p14:creationId xmlns:p14="http://schemas.microsoft.com/office/powerpoint/2010/main" val="15057599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dirty="0"/>
              <a:t>Multi-component classes are most common in Math and some sciences. That means you must register for both a Lecture (LEC) and corresponding LAB or Discussion (DSC).  Combo varies by class. </a:t>
            </a:r>
          </a:p>
          <a:p>
            <a:pPr marL="174708" indent="-174708">
              <a:buFont typeface="Arial" panose="020B0604020202020204" pitchFamily="34" charset="0"/>
              <a:buChar char="•"/>
            </a:pPr>
            <a:r>
              <a:rPr lang="en-US" dirty="0"/>
              <a:t>When selecting sections, have at least one lecture and one associated lab or discussion checked.  They are grouped together.  </a:t>
            </a:r>
          </a:p>
          <a:p>
            <a:pPr marL="174708" indent="-174708">
              <a:buFont typeface="Arial" panose="020B0604020202020204" pitchFamily="34" charset="0"/>
              <a:buChar char="•"/>
            </a:pPr>
            <a:r>
              <a:rPr lang="en-US" dirty="0"/>
              <a:t>In this example, the Lecture section 0001 is associated with LAB sections 0002-0008.  You would need to select the lecture and one or two of the labs listed right below that.</a:t>
            </a:r>
          </a:p>
        </p:txBody>
      </p:sp>
      <p:sp>
        <p:nvSpPr>
          <p:cNvPr id="4" name="Slide Number Placeholder 3"/>
          <p:cNvSpPr>
            <a:spLocks noGrp="1"/>
          </p:cNvSpPr>
          <p:nvPr>
            <p:ph type="sldNum" sz="quarter" idx="5"/>
          </p:nvPr>
        </p:nvSpPr>
        <p:spPr/>
        <p:txBody>
          <a:bodyPr/>
          <a:lstStyle/>
          <a:p>
            <a:fld id="{C6838A3A-19CF-4764-907D-EC1925D8000B}" type="slidenum">
              <a:rPr lang="en-US" smtClean="0"/>
              <a:t>13</a:t>
            </a:fld>
            <a:endParaRPr lang="en-US"/>
          </a:p>
        </p:txBody>
      </p:sp>
    </p:spTree>
    <p:extLst>
      <p:ext uri="{BB962C8B-B14F-4D97-AF65-F5344CB8AC3E}">
        <p14:creationId xmlns:p14="http://schemas.microsoft.com/office/powerpoint/2010/main" val="24921401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few pro tips to help you avoid problems during course registration.</a:t>
            </a:r>
          </a:p>
        </p:txBody>
      </p:sp>
      <p:sp>
        <p:nvSpPr>
          <p:cNvPr id="4" name="Slide Number Placeholder 3"/>
          <p:cNvSpPr>
            <a:spLocks noGrp="1"/>
          </p:cNvSpPr>
          <p:nvPr>
            <p:ph type="sldNum" sz="quarter" idx="5"/>
          </p:nvPr>
        </p:nvSpPr>
        <p:spPr/>
        <p:txBody>
          <a:bodyPr/>
          <a:lstStyle/>
          <a:p>
            <a:fld id="{C6838A3A-19CF-4764-907D-EC1925D8000B}" type="slidenum">
              <a:rPr lang="en-US" smtClean="0"/>
              <a:t>14</a:t>
            </a:fld>
            <a:endParaRPr lang="en-US"/>
          </a:p>
        </p:txBody>
      </p:sp>
    </p:spTree>
    <p:extLst>
      <p:ext uri="{BB962C8B-B14F-4D97-AF65-F5344CB8AC3E}">
        <p14:creationId xmlns:p14="http://schemas.microsoft.com/office/powerpoint/2010/main" val="33224955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you generate schedules, you won’t see online, asynchronous classes on the calendar view because they don’t have days &amp; times, but you will see them listed at the top!</a:t>
            </a:r>
          </a:p>
          <a:p>
            <a:pPr defTabSz="931774">
              <a:defRPr/>
            </a:pPr>
            <a:r>
              <a:rPr lang="en-US" dirty="0">
                <a:latin typeface="+mn-lt"/>
              </a:rPr>
              <a:t>Adding classes to your shopping cart does not hold a space in that class for you!  You must actually register in the class to have a secured seat.</a:t>
            </a:r>
          </a:p>
          <a:p>
            <a:endParaRPr lang="en-US" dirty="0"/>
          </a:p>
        </p:txBody>
      </p:sp>
      <p:sp>
        <p:nvSpPr>
          <p:cNvPr id="4" name="Slide Number Placeholder 3"/>
          <p:cNvSpPr>
            <a:spLocks noGrp="1"/>
          </p:cNvSpPr>
          <p:nvPr>
            <p:ph type="sldNum" sz="quarter" idx="5"/>
          </p:nvPr>
        </p:nvSpPr>
        <p:spPr/>
        <p:txBody>
          <a:bodyPr/>
          <a:lstStyle/>
          <a:p>
            <a:fld id="{C6838A3A-19CF-4764-907D-EC1925D8000B}" type="slidenum">
              <a:rPr lang="en-US" smtClean="0"/>
              <a:t>15</a:t>
            </a:fld>
            <a:endParaRPr lang="en-US"/>
          </a:p>
        </p:txBody>
      </p:sp>
    </p:spTree>
    <p:extLst>
      <p:ext uri="{BB962C8B-B14F-4D97-AF65-F5344CB8AC3E}">
        <p14:creationId xmlns:p14="http://schemas.microsoft.com/office/powerpoint/2010/main" val="14198424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register in one of these English or Math courses, Schedule Assistant will not let you drop that class on your own.  But you can change to a different section for a different day/time on your own using Swap.</a:t>
            </a:r>
          </a:p>
          <a:p>
            <a:r>
              <a:rPr lang="en-US" dirty="0"/>
              <a:t>Contact the Office of Undergraduate Studies for assistance if you need to drop the class from your schedule altogether.  At Orientation, you can also get help with this at the Course Registration Lab later this morning.</a:t>
            </a:r>
          </a:p>
        </p:txBody>
      </p:sp>
      <p:sp>
        <p:nvSpPr>
          <p:cNvPr id="4" name="Slide Number Placeholder 3"/>
          <p:cNvSpPr>
            <a:spLocks noGrp="1"/>
          </p:cNvSpPr>
          <p:nvPr>
            <p:ph type="sldNum" sz="quarter" idx="5"/>
          </p:nvPr>
        </p:nvSpPr>
        <p:spPr/>
        <p:txBody>
          <a:bodyPr/>
          <a:lstStyle/>
          <a:p>
            <a:fld id="{C6838A3A-19CF-4764-907D-EC1925D8000B}" type="slidenum">
              <a:rPr lang="en-US" smtClean="0"/>
              <a:t>16</a:t>
            </a:fld>
            <a:endParaRPr lang="en-US"/>
          </a:p>
        </p:txBody>
      </p:sp>
    </p:spTree>
    <p:extLst>
      <p:ext uri="{BB962C8B-B14F-4D97-AF65-F5344CB8AC3E}">
        <p14:creationId xmlns:p14="http://schemas.microsoft.com/office/powerpoint/2010/main" val="20322831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6838A3A-19CF-4764-907D-EC1925D8000B}" type="slidenum">
              <a:rPr lang="en-US" smtClean="0"/>
              <a:t>17</a:t>
            </a:fld>
            <a:endParaRPr lang="en-US"/>
          </a:p>
        </p:txBody>
      </p:sp>
    </p:spTree>
    <p:extLst>
      <p:ext uri="{BB962C8B-B14F-4D97-AF65-F5344CB8AC3E}">
        <p14:creationId xmlns:p14="http://schemas.microsoft.com/office/powerpoint/2010/main" val="2991787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6838A3A-19CF-4764-907D-EC1925D8000B}" type="slidenum">
              <a:rPr lang="en-US" smtClean="0"/>
              <a:t>18</a:t>
            </a:fld>
            <a:endParaRPr lang="en-US"/>
          </a:p>
        </p:txBody>
      </p:sp>
    </p:spTree>
    <p:extLst>
      <p:ext uri="{BB962C8B-B14F-4D97-AF65-F5344CB8AC3E}">
        <p14:creationId xmlns:p14="http://schemas.microsoft.com/office/powerpoint/2010/main" val="21770495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Tip #1 – Start by setting the filters</a:t>
            </a:r>
          </a:p>
        </p:txBody>
      </p:sp>
      <p:sp>
        <p:nvSpPr>
          <p:cNvPr id="4" name="Slide Number Placeholder 3"/>
          <p:cNvSpPr>
            <a:spLocks noGrp="1"/>
          </p:cNvSpPr>
          <p:nvPr>
            <p:ph type="sldNum" sz="quarter" idx="5"/>
          </p:nvPr>
        </p:nvSpPr>
        <p:spPr/>
        <p:txBody>
          <a:bodyPr/>
          <a:lstStyle/>
          <a:p>
            <a:fld id="{C6838A3A-19CF-4764-907D-EC1925D8000B}" type="slidenum">
              <a:rPr lang="en-US" smtClean="0"/>
              <a:t>4</a:t>
            </a:fld>
            <a:endParaRPr lang="en-US"/>
          </a:p>
        </p:txBody>
      </p:sp>
    </p:spTree>
    <p:extLst>
      <p:ext uri="{BB962C8B-B14F-4D97-AF65-F5344CB8AC3E}">
        <p14:creationId xmlns:p14="http://schemas.microsoft.com/office/powerpoint/2010/main" val="12793926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Open classes only make sure you only search for class sections that have seats available right now.</a:t>
            </a:r>
          </a:p>
          <a:p>
            <a:r>
              <a:rPr lang="en-US" dirty="0"/>
              <a:t>Campus should be set to Tallahassee. You can only enroll in Tallahassee campus classes (not Panama City or Republic of Panama).</a:t>
            </a:r>
          </a:p>
          <a:p>
            <a:r>
              <a:rPr lang="en-US" dirty="0"/>
              <a:t>Term – Summer or Fall, depending on which you are enrolling in.</a:t>
            </a:r>
          </a:p>
          <a:p>
            <a:r>
              <a:rPr lang="en-US" dirty="0"/>
              <a:t>Make sure to weed out classes you can’t take by selecting the right session (Summer is B – 2</a:t>
            </a:r>
            <a:r>
              <a:rPr lang="en-US" baseline="30000" dirty="0"/>
              <a:t>nd</a:t>
            </a:r>
            <a:r>
              <a:rPr lang="en-US" dirty="0"/>
              <a:t> six weeks; Fall is Regular Academic Session)</a:t>
            </a:r>
          </a:p>
        </p:txBody>
      </p:sp>
      <p:sp>
        <p:nvSpPr>
          <p:cNvPr id="4" name="Slide Number Placeholder 3"/>
          <p:cNvSpPr>
            <a:spLocks noGrp="1"/>
          </p:cNvSpPr>
          <p:nvPr>
            <p:ph type="sldNum" sz="quarter" idx="5"/>
          </p:nvPr>
        </p:nvSpPr>
        <p:spPr/>
        <p:txBody>
          <a:bodyPr/>
          <a:lstStyle/>
          <a:p>
            <a:fld id="{C6838A3A-19CF-4764-907D-EC1925D8000B}" type="slidenum">
              <a:rPr lang="en-US" smtClean="0"/>
              <a:t>5</a:t>
            </a:fld>
            <a:endParaRPr lang="en-US"/>
          </a:p>
        </p:txBody>
      </p:sp>
    </p:spTree>
    <p:extLst>
      <p:ext uri="{BB962C8B-B14F-4D97-AF65-F5344CB8AC3E}">
        <p14:creationId xmlns:p14="http://schemas.microsoft.com/office/powerpoint/2010/main" val="30177269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6838A3A-19CF-4764-907D-EC1925D8000B}" type="slidenum">
              <a:rPr lang="en-US" smtClean="0"/>
              <a:t>6</a:t>
            </a:fld>
            <a:endParaRPr lang="en-US"/>
          </a:p>
        </p:txBody>
      </p:sp>
    </p:spTree>
    <p:extLst>
      <p:ext uri="{BB962C8B-B14F-4D97-AF65-F5344CB8AC3E}">
        <p14:creationId xmlns:p14="http://schemas.microsoft.com/office/powerpoint/2010/main" val="26902902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Click the red +Add Course button to search for courses.</a:t>
            </a:r>
          </a:p>
          <a:p>
            <a:endParaRPr lang="en-US" dirty="0"/>
          </a:p>
          <a:p>
            <a:r>
              <a:rPr lang="en-US" dirty="0"/>
              <a:t>You can search for classes by:</a:t>
            </a:r>
          </a:p>
          <a:p>
            <a:r>
              <a:rPr lang="en-US" dirty="0"/>
              <a:t>Subject – use this if you have a specific course number from your advisor (ex. ENC 1101)</a:t>
            </a:r>
          </a:p>
          <a:p>
            <a:r>
              <a:rPr lang="en-US" dirty="0"/>
              <a:t>Search by Liberal Studies – a great way to find different kinds of gen ed &amp; liberal studies classes (best if your advisor says “any History class” for example)</a:t>
            </a:r>
          </a:p>
          <a:p>
            <a:endParaRPr lang="en-US" dirty="0"/>
          </a:p>
        </p:txBody>
      </p:sp>
      <p:sp>
        <p:nvSpPr>
          <p:cNvPr id="4" name="Slide Number Placeholder 3"/>
          <p:cNvSpPr>
            <a:spLocks noGrp="1"/>
          </p:cNvSpPr>
          <p:nvPr>
            <p:ph type="sldNum" sz="quarter" idx="5"/>
          </p:nvPr>
        </p:nvSpPr>
        <p:spPr/>
        <p:txBody>
          <a:bodyPr/>
          <a:lstStyle/>
          <a:p>
            <a:fld id="{C6838A3A-19CF-4764-907D-EC1925D8000B}" type="slidenum">
              <a:rPr lang="en-US" smtClean="0"/>
              <a:t>7</a:t>
            </a:fld>
            <a:endParaRPr lang="en-US"/>
          </a:p>
        </p:txBody>
      </p:sp>
    </p:spTree>
    <p:extLst>
      <p:ext uri="{BB962C8B-B14F-4D97-AF65-F5344CB8AC3E}">
        <p14:creationId xmlns:p14="http://schemas.microsoft.com/office/powerpoint/2010/main" val="18003696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Your advisor might suggest Liberal Studies or General Education Courses.  </a:t>
            </a:r>
          </a:p>
          <a:p>
            <a:r>
              <a:rPr lang="en-US" dirty="0"/>
              <a:t>These are grouped into types like “History”, “Humanities”, or “Oral Communication Competency.  </a:t>
            </a:r>
          </a:p>
          <a:p>
            <a:r>
              <a:rPr lang="en-US" dirty="0"/>
              <a:t>There are often many classes to choose from if they tell you that you can take any “History” class, for example.  </a:t>
            </a:r>
          </a:p>
          <a:p>
            <a:r>
              <a:rPr lang="en-US" dirty="0"/>
              <a:t>The best way to find those classes is the using the “Search by Liberal Studies” tab.  Then you get to choose what seems like it will be most interesting to you!  </a:t>
            </a:r>
          </a:p>
          <a:p>
            <a:r>
              <a:rPr lang="en-US" dirty="0"/>
              <a:t>Some classes are for specific majors, so make sure to view the Sections later to ensure there aren’t reserve caps.</a:t>
            </a:r>
          </a:p>
        </p:txBody>
      </p:sp>
      <p:sp>
        <p:nvSpPr>
          <p:cNvPr id="4" name="Slide Number Placeholder 3"/>
          <p:cNvSpPr>
            <a:spLocks noGrp="1"/>
          </p:cNvSpPr>
          <p:nvPr>
            <p:ph type="sldNum" sz="quarter" idx="5"/>
          </p:nvPr>
        </p:nvSpPr>
        <p:spPr/>
        <p:txBody>
          <a:bodyPr/>
          <a:lstStyle/>
          <a:p>
            <a:fld id="{C6838A3A-19CF-4764-907D-EC1925D8000B}" type="slidenum">
              <a:rPr lang="en-US" smtClean="0"/>
              <a:t>8</a:t>
            </a:fld>
            <a:endParaRPr lang="en-US"/>
          </a:p>
        </p:txBody>
      </p:sp>
    </p:spTree>
    <p:extLst>
      <p:ext uri="{BB962C8B-B14F-4D97-AF65-F5344CB8AC3E}">
        <p14:creationId xmlns:p14="http://schemas.microsoft.com/office/powerpoint/2010/main" val="34362698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0" dirty="0"/>
              <a:t>Your advisor might suggest you enroll in a FIG – a cluster of high-demand freshman classes clustered by major/academic interest.</a:t>
            </a:r>
          </a:p>
          <a:p>
            <a:pPr defTabSz="931774">
              <a:defRPr/>
            </a:pPr>
            <a:r>
              <a:rPr lang="en-US" b="0" dirty="0"/>
              <a:t>You must use the Freshman Interest Groups tab to enroll in the FIG cluster.</a:t>
            </a:r>
          </a:p>
          <a:p>
            <a:pPr defTabSz="931774">
              <a:defRPr/>
            </a:pPr>
            <a:r>
              <a:rPr lang="en-US" b="1" dirty="0"/>
              <a:t>Only freshmen/first-year students have this tab, </a:t>
            </a:r>
            <a:r>
              <a:rPr lang="en-US" b="0" dirty="0"/>
              <a:t>not transfer students.</a:t>
            </a:r>
            <a:endParaRPr lang="en-US" b="1" dirty="0"/>
          </a:p>
          <a:p>
            <a:pPr defTabSz="931774">
              <a:defRPr/>
            </a:pPr>
            <a:r>
              <a:rPr lang="en-US" b="1" dirty="0"/>
              <a:t>Note:</a:t>
            </a:r>
            <a:r>
              <a:rPr lang="en-US" dirty="0"/>
              <a:t> You cannot add a FIG through the By Subject tab by just searching for HUM1920.  It will not include all the courses in the FIG cluster!  </a:t>
            </a:r>
          </a:p>
          <a:p>
            <a:pPr marL="174708" indent="-174708" defTabSz="931774">
              <a:buFont typeface="Arial" panose="020B0604020202020204" pitchFamily="34" charset="0"/>
              <a:buChar char="•"/>
              <a:defRPr/>
            </a:pPr>
            <a:r>
              <a:rPr lang="en-US" dirty="0"/>
              <a:t>Use the FIG tab</a:t>
            </a:r>
          </a:p>
          <a:p>
            <a:pPr marL="174708" indent="-174708" defTabSz="931774">
              <a:buFont typeface="Arial" panose="020B0604020202020204" pitchFamily="34" charset="0"/>
              <a:buChar char="•"/>
              <a:defRPr/>
            </a:pPr>
            <a:r>
              <a:rPr lang="en-US" dirty="0"/>
              <a:t>Search by FIG topic/name (ex. </a:t>
            </a:r>
            <a:r>
              <a:rPr lang="en-US" dirty="0">
                <a:latin typeface="+mn-lt"/>
              </a:rPr>
              <a:t>03-Business (ENC,CGS,ECO))</a:t>
            </a:r>
          </a:p>
          <a:p>
            <a:pPr marL="174708" indent="-174708" defTabSz="931774">
              <a:buFont typeface="Arial" panose="020B0604020202020204" pitchFamily="34" charset="0"/>
              <a:buChar char="•"/>
              <a:defRPr/>
            </a:pPr>
            <a:r>
              <a:rPr lang="en-US" dirty="0"/>
              <a:t>Search and add your FIG cluster to your schedule first, then add other classes around that.</a:t>
            </a:r>
          </a:p>
          <a:p>
            <a:endParaRPr lang="en-US" dirty="0"/>
          </a:p>
        </p:txBody>
      </p:sp>
      <p:sp>
        <p:nvSpPr>
          <p:cNvPr id="4" name="Slide Number Placeholder 3"/>
          <p:cNvSpPr>
            <a:spLocks noGrp="1"/>
          </p:cNvSpPr>
          <p:nvPr>
            <p:ph type="sldNum" sz="quarter" idx="5"/>
          </p:nvPr>
        </p:nvSpPr>
        <p:spPr/>
        <p:txBody>
          <a:bodyPr/>
          <a:lstStyle/>
          <a:p>
            <a:fld id="{C6838A3A-19CF-4764-907D-EC1925D8000B}" type="slidenum">
              <a:rPr lang="en-US" smtClean="0"/>
              <a:t>9</a:t>
            </a:fld>
            <a:endParaRPr lang="en-US"/>
          </a:p>
        </p:txBody>
      </p:sp>
    </p:spTree>
    <p:extLst>
      <p:ext uri="{BB962C8B-B14F-4D97-AF65-F5344CB8AC3E}">
        <p14:creationId xmlns:p14="http://schemas.microsoft.com/office/powerpoint/2010/main" val="11857109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Reviewing available sections of a class help you narrow down your options and select preferred sections based on things like days/times, instructor, and delivery (in-person or online).</a:t>
            </a:r>
          </a:p>
        </p:txBody>
      </p:sp>
      <p:sp>
        <p:nvSpPr>
          <p:cNvPr id="4" name="Slide Number Placeholder 3"/>
          <p:cNvSpPr>
            <a:spLocks noGrp="1"/>
          </p:cNvSpPr>
          <p:nvPr>
            <p:ph type="sldNum" sz="quarter" idx="5"/>
          </p:nvPr>
        </p:nvSpPr>
        <p:spPr/>
        <p:txBody>
          <a:bodyPr/>
          <a:lstStyle/>
          <a:p>
            <a:fld id="{C6838A3A-19CF-4764-907D-EC1925D8000B}" type="slidenum">
              <a:rPr lang="en-US" smtClean="0"/>
              <a:t>10</a:t>
            </a:fld>
            <a:endParaRPr lang="en-US"/>
          </a:p>
        </p:txBody>
      </p:sp>
    </p:spTree>
    <p:extLst>
      <p:ext uri="{BB962C8B-B14F-4D97-AF65-F5344CB8AC3E}">
        <p14:creationId xmlns:p14="http://schemas.microsoft.com/office/powerpoint/2010/main" val="16304099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how you can see the available sections for a course!  Make sure you click the Sections gear icon and review the available sections for each course.  There may be a few, or there may be 50!  This helps narrow down your schedule options taking your preferences into account.</a:t>
            </a:r>
          </a:p>
          <a:p>
            <a:endParaRPr lang="en-US" dirty="0"/>
          </a:p>
          <a:p>
            <a:pPr marL="174708" indent="-174708">
              <a:buFont typeface="Arial" panose="020B0604020202020204" pitchFamily="34" charset="0"/>
              <a:buChar char="•"/>
            </a:pPr>
            <a:r>
              <a:rPr lang="en-US" dirty="0"/>
              <a:t>You can select the sections you prefer</a:t>
            </a:r>
          </a:p>
          <a:p>
            <a:pPr marL="174708" indent="-174708">
              <a:buFont typeface="Arial" panose="020B0604020202020204" pitchFamily="34" charset="0"/>
              <a:buChar char="•"/>
            </a:pPr>
            <a:r>
              <a:rPr lang="en-US" dirty="0"/>
              <a:t>You can deselect sections you don’t want in your schedule</a:t>
            </a:r>
          </a:p>
          <a:p>
            <a:pPr marL="174708" indent="-174708">
              <a:buFont typeface="Arial" panose="020B0604020202020204" pitchFamily="34" charset="0"/>
              <a:buChar char="•"/>
            </a:pPr>
            <a:r>
              <a:rPr lang="en-US" dirty="0"/>
              <a:t>Don’t go crazy! You’ll want to keep some sections of each class checked to maximize your options.</a:t>
            </a:r>
          </a:p>
          <a:p>
            <a:pPr marL="174708" indent="-174708">
              <a:buFont typeface="Arial" panose="020B0604020202020204" pitchFamily="34" charset="0"/>
              <a:buChar char="•"/>
            </a:pPr>
            <a:r>
              <a:rPr lang="en-US" dirty="0"/>
              <a:t>Pay close attention to classes with reserve caps (next slide)</a:t>
            </a:r>
          </a:p>
        </p:txBody>
      </p:sp>
      <p:sp>
        <p:nvSpPr>
          <p:cNvPr id="4" name="Slide Number Placeholder 3"/>
          <p:cNvSpPr>
            <a:spLocks noGrp="1"/>
          </p:cNvSpPr>
          <p:nvPr>
            <p:ph type="sldNum" sz="quarter" idx="5"/>
          </p:nvPr>
        </p:nvSpPr>
        <p:spPr/>
        <p:txBody>
          <a:bodyPr/>
          <a:lstStyle/>
          <a:p>
            <a:fld id="{C6838A3A-19CF-4764-907D-EC1925D8000B}" type="slidenum">
              <a:rPr lang="en-US" smtClean="0"/>
              <a:t>11</a:t>
            </a:fld>
            <a:endParaRPr lang="en-US"/>
          </a:p>
        </p:txBody>
      </p:sp>
    </p:spTree>
    <p:extLst>
      <p:ext uri="{BB962C8B-B14F-4D97-AF65-F5344CB8AC3E}">
        <p14:creationId xmlns:p14="http://schemas.microsoft.com/office/powerpoint/2010/main" val="6423526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5/16/2023</a:t>
            </a:fld>
            <a:endParaRPr lang="en-US"/>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a:p>
        </p:txBody>
      </p:sp>
    </p:spTree>
    <p:extLst>
      <p:ext uri="{BB962C8B-B14F-4D97-AF65-F5344CB8AC3E}">
        <p14:creationId xmlns:p14="http://schemas.microsoft.com/office/powerpoint/2010/main" val="32263446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5/16/2023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7297181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5/16/2023</a:t>
            </a:fld>
            <a:endParaRPr lang="en-US"/>
          </a:p>
        </p:txBody>
      </p:sp>
      <p:sp>
        <p:nvSpPr>
          <p:cNvPr id="5" name="Footer Placeholder 4"/>
          <p:cNvSpPr>
            <a:spLocks noGrp="1"/>
          </p:cNvSpPr>
          <p:nvPr>
            <p:ph type="ftr" sz="quarter" idx="11"/>
          </p:nvPr>
        </p:nvSpPr>
        <p:spPr>
          <a:xfrm>
            <a:off x="774923" y="5951811"/>
            <a:ext cx="7896279" cy="365125"/>
          </a:xfrm>
        </p:spPr>
        <p:txBody>
          <a:bodyPr/>
          <a:lstStyle/>
          <a:p>
            <a:endParaRPr lang="en-US"/>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a:p>
        </p:txBody>
      </p:sp>
    </p:spTree>
    <p:extLst>
      <p:ext uri="{BB962C8B-B14F-4D97-AF65-F5344CB8AC3E}">
        <p14:creationId xmlns:p14="http://schemas.microsoft.com/office/powerpoint/2010/main" val="3362608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5/16/2023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2788542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5/16/2023</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a:p>
        </p:txBody>
      </p:sp>
    </p:spTree>
    <p:extLst>
      <p:ext uri="{BB962C8B-B14F-4D97-AF65-F5344CB8AC3E}">
        <p14:creationId xmlns:p14="http://schemas.microsoft.com/office/powerpoint/2010/main" val="628209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1BEF0D-F0BB-DE4B-95CE-6DB70DBA9567}" type="datetimeFigureOut">
              <a:rPr lang="en-US" dirty="0"/>
              <a:pPr/>
              <a:t>5/16/2023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929043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dirty="0"/>
              <a:pPr/>
              <a:t>5/16/2023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356413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dirty="0"/>
              <a:pPr/>
              <a:t>5/16/2023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1519338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1620428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5/16/2023</a:t>
            </a:fld>
            <a:endParaRPr 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a:p>
        </p:txBody>
      </p:sp>
    </p:spTree>
    <p:extLst>
      <p:ext uri="{BB962C8B-B14F-4D97-AF65-F5344CB8AC3E}">
        <p14:creationId xmlns:p14="http://schemas.microsoft.com/office/powerpoint/2010/main" val="3281852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430173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US"/>
              <a:t>Six</a:t>
            </a:r>
          </a:p>
          <a:p>
            <a:pPr lvl="6"/>
            <a:r>
              <a:rPr lang="en-US"/>
              <a:t>Seve</a:t>
            </a:r>
          </a:p>
          <a:p>
            <a:pPr lvl="7"/>
            <a:r>
              <a:rPr lang="en-US"/>
              <a:t>Eight</a:t>
            </a:r>
          </a:p>
          <a:p>
            <a:pPr lvl="8"/>
            <a:r>
              <a:rPr lang="en-US"/>
              <a:t>nine</a:t>
            </a:r>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5/16/2023</a:t>
            </a:fld>
            <a:endParaRPr lang="en-US"/>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051635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comments" Target="../comments/commen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hyperlink" Target="mailto:undergradstudies@fsu.edu"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inyurl.com/fsu-registration" TargetMode="External"/><Relationship Id="rId2" Type="http://schemas.openxmlformats.org/officeDocument/2006/relationships/notesSlide" Target="../notesSlides/notesSlide16.xml"/><Relationship Id="rId1" Type="http://schemas.openxmlformats.org/officeDocument/2006/relationships/slideLayout" Target="../slideLayouts/slideLayout6.xml"/><Relationship Id="rId4" Type="http://schemas.openxmlformats.org/officeDocument/2006/relationships/image" Target="../media/image16.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ideo" Target="https://www.youtube.com/embed/JIXFIFfF8mw?feature=oembed" TargetMode="External"/></Relationships>
</file>

<file path=ppt/slides/_rels/slide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10" Type="http://schemas.openxmlformats.org/officeDocument/2006/relationships/image" Target="../media/image4.png"/><Relationship Id="rId4" Type="http://schemas.openxmlformats.org/officeDocument/2006/relationships/diagramLayout" Target="../diagrams/layout1.xml"/><Relationship Id="rId9"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4.xml"/><Relationship Id="rId5" Type="http://schemas.openxmlformats.org/officeDocument/2006/relationships/comments" Target="../comments/comment1.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 name="Rectangle 7">
            <a:extLst>
              <a:ext uri="{FF2B5EF4-FFF2-40B4-BE49-F238E27FC236}">
                <a16:creationId xmlns:a16="http://schemas.microsoft.com/office/drawing/2014/main" id="{E9AA9F65-94B8-41A5-A7FF-23D2CFB116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52" name="Rectangle 9">
            <a:extLst>
              <a:ext uri="{FF2B5EF4-FFF2-40B4-BE49-F238E27FC236}">
                <a16:creationId xmlns:a16="http://schemas.microsoft.com/office/drawing/2014/main" id="{7E8B0F8E-3F6C-4541-B9C1-774D80A088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53" name="Rectangle 11">
            <a:extLst>
              <a:ext uri="{FF2B5EF4-FFF2-40B4-BE49-F238E27FC236}">
                <a16:creationId xmlns:a16="http://schemas.microsoft.com/office/drawing/2014/main" id="{7A45F5BC-32D1-41CD-B270-C46F18CA1A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54" name="Rectangle 13">
            <a:extLst>
              <a:ext uri="{FF2B5EF4-FFF2-40B4-BE49-F238E27FC236}">
                <a16:creationId xmlns:a16="http://schemas.microsoft.com/office/drawing/2014/main" id="{CE57EE13-72B0-4FFA-ACE1-EBDE89340E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useBgFill="1">
        <p:nvSpPr>
          <p:cNvPr id="55" name="Rectangle 15">
            <a:extLst>
              <a:ext uri="{FF2B5EF4-FFF2-40B4-BE49-F238E27FC236}">
                <a16:creationId xmlns:a16="http://schemas.microsoft.com/office/drawing/2014/main" id="{DA182162-B517-4B41-B039-339F87FAE1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3024083-ED84-4398-A991-73C2F15D249B}"/>
              </a:ext>
            </a:extLst>
          </p:cNvPr>
          <p:cNvSpPr>
            <a:spLocks noGrp="1"/>
          </p:cNvSpPr>
          <p:nvPr>
            <p:ph type="title"/>
          </p:nvPr>
        </p:nvSpPr>
        <p:spPr>
          <a:xfrm>
            <a:off x="4801143" y="1005839"/>
            <a:ext cx="6939304" cy="4805025"/>
          </a:xfrm>
        </p:spPr>
        <p:txBody>
          <a:bodyPr vert="horz" lIns="91440" tIns="45720" rIns="91440" bIns="45720" rtlCol="0" anchor="ctr">
            <a:normAutofit/>
          </a:bodyPr>
          <a:lstStyle/>
          <a:p>
            <a:r>
              <a:rPr lang="en-US" sz="6000" dirty="0">
                <a:solidFill>
                  <a:schemeClr val="tx1"/>
                </a:solidFill>
              </a:rPr>
              <a:t>Schedule Assistant</a:t>
            </a:r>
          </a:p>
        </p:txBody>
      </p:sp>
      <p:sp>
        <p:nvSpPr>
          <p:cNvPr id="56" name="Rectangle 17">
            <a:extLst>
              <a:ext uri="{FF2B5EF4-FFF2-40B4-BE49-F238E27FC236}">
                <a16:creationId xmlns:a16="http://schemas.microsoft.com/office/drawing/2014/main" id="{49B5AD54-1E68-4239-A6AF-FE0F49BB8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593336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Text Placeholder 2">
            <a:extLst>
              <a:ext uri="{FF2B5EF4-FFF2-40B4-BE49-F238E27FC236}">
                <a16:creationId xmlns:a16="http://schemas.microsoft.com/office/drawing/2014/main" id="{F7E614B8-517E-487E-9DA0-08F1B5810E49}"/>
              </a:ext>
            </a:extLst>
          </p:cNvPr>
          <p:cNvSpPr>
            <a:spLocks noGrp="1"/>
          </p:cNvSpPr>
          <p:nvPr>
            <p:ph type="body" idx="1"/>
          </p:nvPr>
        </p:nvSpPr>
        <p:spPr>
          <a:xfrm>
            <a:off x="768267" y="1009397"/>
            <a:ext cx="3078342" cy="4801468"/>
          </a:xfrm>
        </p:spPr>
        <p:txBody>
          <a:bodyPr vert="horz" lIns="91440" tIns="45720" rIns="91440" bIns="45720" rtlCol="0" anchor="ctr">
            <a:normAutofit/>
          </a:bodyPr>
          <a:lstStyle/>
          <a:p>
            <a:pPr algn="ctr"/>
            <a:r>
              <a:rPr lang="en-US" sz="2400">
                <a:solidFill>
                  <a:srgbClr val="FFFFFF"/>
                </a:solidFill>
              </a:rPr>
              <a:t>Course Registration Tips</a:t>
            </a:r>
          </a:p>
        </p:txBody>
      </p:sp>
    </p:spTree>
    <p:extLst>
      <p:ext uri="{BB962C8B-B14F-4D97-AF65-F5344CB8AC3E}">
        <p14:creationId xmlns:p14="http://schemas.microsoft.com/office/powerpoint/2010/main" val="25745702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BD8C7-32BE-4164-9173-02BCC1CE23B0}"/>
              </a:ext>
            </a:extLst>
          </p:cNvPr>
          <p:cNvSpPr>
            <a:spLocks noGrp="1"/>
          </p:cNvSpPr>
          <p:nvPr>
            <p:ph type="title"/>
          </p:nvPr>
        </p:nvSpPr>
        <p:spPr/>
        <p:txBody>
          <a:bodyPr/>
          <a:lstStyle/>
          <a:p>
            <a:r>
              <a:rPr lang="en-US"/>
              <a:t>Review Class Sections</a:t>
            </a:r>
          </a:p>
        </p:txBody>
      </p:sp>
      <p:sp>
        <p:nvSpPr>
          <p:cNvPr id="3" name="Text Placeholder 2">
            <a:extLst>
              <a:ext uri="{FF2B5EF4-FFF2-40B4-BE49-F238E27FC236}">
                <a16:creationId xmlns:a16="http://schemas.microsoft.com/office/drawing/2014/main" id="{3F3E9082-A968-4C4D-B60C-559875562C1C}"/>
              </a:ext>
            </a:extLst>
          </p:cNvPr>
          <p:cNvSpPr>
            <a:spLocks noGrp="1"/>
          </p:cNvSpPr>
          <p:nvPr>
            <p:ph type="body" idx="1"/>
          </p:nvPr>
        </p:nvSpPr>
        <p:spPr/>
        <p:txBody>
          <a:bodyPr/>
          <a:lstStyle/>
          <a:p>
            <a:r>
              <a:rPr lang="en-US"/>
              <a:t>Tip #3</a:t>
            </a:r>
          </a:p>
        </p:txBody>
      </p:sp>
    </p:spTree>
    <p:extLst>
      <p:ext uri="{BB962C8B-B14F-4D97-AF65-F5344CB8AC3E}">
        <p14:creationId xmlns:p14="http://schemas.microsoft.com/office/powerpoint/2010/main" val="19769947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1C876218-2499-3FB2-0EBA-E2805DF64E10}"/>
              </a:ext>
            </a:extLst>
          </p:cNvPr>
          <p:cNvSpPr>
            <a:spLocks noGrp="1"/>
          </p:cNvSpPr>
          <p:nvPr>
            <p:ph type="title"/>
          </p:nvPr>
        </p:nvSpPr>
        <p:spPr>
          <a:xfrm>
            <a:off x="508000" y="1021710"/>
            <a:ext cx="10972800" cy="863983"/>
          </a:xfrm>
        </p:spPr>
        <p:txBody>
          <a:bodyPr>
            <a:normAutofit/>
          </a:bodyPr>
          <a:lstStyle/>
          <a:p>
            <a:r>
              <a:rPr lang="en-US" dirty="0">
                <a:latin typeface="+mj-lt"/>
              </a:rPr>
              <a:t>View &amp; Select Sections</a:t>
            </a:r>
          </a:p>
        </p:txBody>
      </p:sp>
      <p:pic>
        <p:nvPicPr>
          <p:cNvPr id="4" name="Picture 3">
            <a:extLst>
              <a:ext uri="{FF2B5EF4-FFF2-40B4-BE49-F238E27FC236}">
                <a16:creationId xmlns:a16="http://schemas.microsoft.com/office/drawing/2014/main" id="{333EEF33-63F1-48FB-8B06-FA34603776BC}"/>
              </a:ext>
            </a:extLst>
          </p:cNvPr>
          <p:cNvPicPr>
            <a:picLocks noChangeAspect="1"/>
          </p:cNvPicPr>
          <p:nvPr/>
        </p:nvPicPr>
        <p:blipFill>
          <a:blip r:embed="rId3"/>
          <a:stretch>
            <a:fillRect/>
          </a:stretch>
        </p:blipFill>
        <p:spPr>
          <a:xfrm>
            <a:off x="609600" y="2676071"/>
            <a:ext cx="5384800" cy="3247751"/>
          </a:xfrm>
          <a:prstGeom prst="rect">
            <a:avLst/>
          </a:prstGeom>
          <a:noFill/>
          <a:ln>
            <a:solidFill>
              <a:schemeClr val="bg1">
                <a:lumMod val="75000"/>
              </a:schemeClr>
            </a:solidFill>
          </a:ln>
        </p:spPr>
      </p:pic>
      <p:sp>
        <p:nvSpPr>
          <p:cNvPr id="3" name="Content Placeholder 2">
            <a:extLst>
              <a:ext uri="{FF2B5EF4-FFF2-40B4-BE49-F238E27FC236}">
                <a16:creationId xmlns:a16="http://schemas.microsoft.com/office/drawing/2014/main" id="{633884CC-8A73-4208-B96A-74458EF7ADCD}"/>
              </a:ext>
            </a:extLst>
          </p:cNvPr>
          <p:cNvSpPr>
            <a:spLocks noGrp="1"/>
          </p:cNvSpPr>
          <p:nvPr>
            <p:ph sz="half" idx="2"/>
          </p:nvPr>
        </p:nvSpPr>
        <p:spPr>
          <a:xfrm>
            <a:off x="6197600" y="2189652"/>
            <a:ext cx="5519749" cy="4306545"/>
          </a:xfrm>
        </p:spPr>
        <p:txBody>
          <a:bodyPr>
            <a:normAutofit/>
          </a:bodyPr>
          <a:lstStyle/>
          <a:p>
            <a:r>
              <a:rPr lang="en-US">
                <a:latin typeface="+mn-lt"/>
              </a:rPr>
              <a:t>Click the </a:t>
            </a:r>
            <a:r>
              <a:rPr lang="en-US" b="1">
                <a:latin typeface="+mn-lt"/>
              </a:rPr>
              <a:t>Sections</a:t>
            </a:r>
            <a:r>
              <a:rPr lang="en-US">
                <a:latin typeface="+mn-lt"/>
              </a:rPr>
              <a:t> gear icon beside each course to view the sections available.</a:t>
            </a:r>
          </a:p>
          <a:p>
            <a:r>
              <a:rPr lang="en-US">
                <a:latin typeface="+mn-lt"/>
              </a:rPr>
              <a:t>This is how to see each section’s:</a:t>
            </a:r>
          </a:p>
          <a:p>
            <a:pPr lvl="1"/>
            <a:r>
              <a:rPr lang="en-US">
                <a:latin typeface="+mn-lt"/>
              </a:rPr>
              <a:t>Day/time/location</a:t>
            </a:r>
          </a:p>
          <a:p>
            <a:pPr lvl="1"/>
            <a:r>
              <a:rPr lang="en-US">
                <a:latin typeface="+mn-lt"/>
              </a:rPr>
              <a:t>Physical Location</a:t>
            </a:r>
          </a:p>
          <a:p>
            <a:pPr lvl="2"/>
            <a:r>
              <a:rPr lang="en-US">
                <a:latin typeface="+mn-lt"/>
              </a:rPr>
              <a:t>Main, Tallahassee = In-person</a:t>
            </a:r>
          </a:p>
          <a:p>
            <a:pPr lvl="2"/>
            <a:r>
              <a:rPr lang="en-US">
                <a:latin typeface="+mn-lt"/>
              </a:rPr>
              <a:t>Online = Online</a:t>
            </a:r>
          </a:p>
          <a:p>
            <a:pPr lvl="1"/>
            <a:r>
              <a:rPr lang="en-US">
                <a:latin typeface="+mn-lt"/>
              </a:rPr>
              <a:t>Instructor</a:t>
            </a:r>
          </a:p>
          <a:p>
            <a:pPr lvl="1"/>
            <a:r>
              <a:rPr lang="en-US">
                <a:latin typeface="+mn-lt"/>
              </a:rPr>
              <a:t>Reserve caps</a:t>
            </a:r>
          </a:p>
        </p:txBody>
      </p:sp>
    </p:spTree>
    <p:extLst>
      <p:ext uri="{BB962C8B-B14F-4D97-AF65-F5344CB8AC3E}">
        <p14:creationId xmlns:p14="http://schemas.microsoft.com/office/powerpoint/2010/main" val="2989179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1ACE8-38A6-4A66-AEF2-686442142522}"/>
              </a:ext>
            </a:extLst>
          </p:cNvPr>
          <p:cNvSpPr>
            <a:spLocks noGrp="1"/>
          </p:cNvSpPr>
          <p:nvPr>
            <p:ph type="title"/>
          </p:nvPr>
        </p:nvSpPr>
        <p:spPr/>
        <p:txBody>
          <a:bodyPr>
            <a:normAutofit/>
          </a:bodyPr>
          <a:lstStyle/>
          <a:p>
            <a:r>
              <a:rPr lang="en-US" b="1">
                <a:latin typeface="+mj-lt"/>
              </a:rPr>
              <a:t>Reserve Caps &amp; Special Topics</a:t>
            </a:r>
          </a:p>
        </p:txBody>
      </p:sp>
      <p:sp>
        <p:nvSpPr>
          <p:cNvPr id="3" name="Content Placeholder 2">
            <a:extLst>
              <a:ext uri="{FF2B5EF4-FFF2-40B4-BE49-F238E27FC236}">
                <a16:creationId xmlns:a16="http://schemas.microsoft.com/office/drawing/2014/main" id="{9C0F7B5B-7DA1-44BF-B88A-153923244C5D}"/>
              </a:ext>
            </a:extLst>
          </p:cNvPr>
          <p:cNvSpPr>
            <a:spLocks noGrp="1"/>
          </p:cNvSpPr>
          <p:nvPr>
            <p:ph idx="1"/>
          </p:nvPr>
        </p:nvSpPr>
        <p:spPr>
          <a:xfrm>
            <a:off x="609600" y="2347310"/>
            <a:ext cx="10972800" cy="1664621"/>
          </a:xfrm>
        </p:spPr>
        <p:txBody>
          <a:bodyPr>
            <a:normAutofit lnSpcReduction="10000"/>
          </a:bodyPr>
          <a:lstStyle/>
          <a:p>
            <a:r>
              <a:rPr lang="en-US" dirty="0">
                <a:latin typeface="+mn-lt"/>
              </a:rPr>
              <a:t>Check for any sections on the list that have a </a:t>
            </a:r>
            <a:r>
              <a:rPr lang="en-US" b="1" dirty="0">
                <a:latin typeface="+mn-lt"/>
              </a:rPr>
              <a:t>Reserve Caps</a:t>
            </a:r>
            <a:r>
              <a:rPr lang="en-US" dirty="0">
                <a:latin typeface="+mn-lt"/>
              </a:rPr>
              <a:t> or </a:t>
            </a:r>
            <a:r>
              <a:rPr lang="en-US" b="1" dirty="0">
                <a:latin typeface="+mn-lt"/>
              </a:rPr>
              <a:t>Special Topic</a:t>
            </a:r>
            <a:r>
              <a:rPr lang="en-US" dirty="0">
                <a:latin typeface="+mn-lt"/>
              </a:rPr>
              <a:t> note. </a:t>
            </a:r>
          </a:p>
          <a:p>
            <a:r>
              <a:rPr lang="en-US" dirty="0">
                <a:latin typeface="+mn-lt"/>
              </a:rPr>
              <a:t>Reserve caps will have a note the specifies if a course is reserved for students in Honors, CARE, an LLC, a specific major, etc.</a:t>
            </a:r>
          </a:p>
          <a:p>
            <a:r>
              <a:rPr lang="en-US" dirty="0">
                <a:latin typeface="+mn-lt"/>
              </a:rPr>
              <a:t>Use the check boxes on the left to </a:t>
            </a:r>
            <a:r>
              <a:rPr lang="en-US" b="1" dirty="0">
                <a:latin typeface="+mn-lt"/>
              </a:rPr>
              <a:t>deselect any section(s) reserved unless you are in that specific program</a:t>
            </a:r>
            <a:r>
              <a:rPr lang="en-US" dirty="0">
                <a:latin typeface="+mn-lt"/>
              </a:rPr>
              <a:t>. </a:t>
            </a:r>
          </a:p>
        </p:txBody>
      </p:sp>
      <p:pic>
        <p:nvPicPr>
          <p:cNvPr id="4" name="Picture 3">
            <a:extLst>
              <a:ext uri="{FF2B5EF4-FFF2-40B4-BE49-F238E27FC236}">
                <a16:creationId xmlns:a16="http://schemas.microsoft.com/office/drawing/2014/main" id="{6B677F43-8ED3-42BF-AD27-79509EF1DBE5}"/>
              </a:ext>
            </a:extLst>
          </p:cNvPr>
          <p:cNvPicPr>
            <a:picLocks noChangeAspect="1"/>
          </p:cNvPicPr>
          <p:nvPr/>
        </p:nvPicPr>
        <p:blipFill>
          <a:blip r:embed="rId3"/>
          <a:stretch>
            <a:fillRect/>
          </a:stretch>
        </p:blipFill>
        <p:spPr>
          <a:xfrm>
            <a:off x="609600" y="3881635"/>
            <a:ext cx="7269019" cy="2638885"/>
          </a:xfrm>
          <a:prstGeom prst="rect">
            <a:avLst/>
          </a:prstGeom>
          <a:ln>
            <a:solidFill>
              <a:schemeClr val="bg1">
                <a:lumMod val="75000"/>
              </a:schemeClr>
            </a:solidFill>
          </a:ln>
        </p:spPr>
      </p:pic>
      <p:sp>
        <p:nvSpPr>
          <p:cNvPr id="5" name="TextBox 4">
            <a:extLst>
              <a:ext uri="{FF2B5EF4-FFF2-40B4-BE49-F238E27FC236}">
                <a16:creationId xmlns:a16="http://schemas.microsoft.com/office/drawing/2014/main" id="{3B453F6F-B313-41A1-AA20-0D6B85AF9C59}"/>
              </a:ext>
            </a:extLst>
          </p:cNvPr>
          <p:cNvSpPr txBox="1"/>
          <p:nvPr/>
        </p:nvSpPr>
        <p:spPr>
          <a:xfrm>
            <a:off x="8543707" y="4400858"/>
            <a:ext cx="3038693" cy="1938992"/>
          </a:xfrm>
          <a:prstGeom prst="rect">
            <a:avLst/>
          </a:prstGeom>
          <a:solidFill>
            <a:schemeClr val="accent2"/>
          </a:solidFill>
        </p:spPr>
        <p:txBody>
          <a:bodyPr wrap="square" rtlCol="0">
            <a:spAutoFit/>
          </a:bodyPr>
          <a:lstStyle/>
          <a:p>
            <a:r>
              <a:rPr lang="en-US" sz="2400" b="1" dirty="0">
                <a:solidFill>
                  <a:schemeClr val="bg1"/>
                </a:solidFill>
              </a:rPr>
              <a:t>Pro Tip!</a:t>
            </a:r>
          </a:p>
          <a:p>
            <a:r>
              <a:rPr lang="en-US" sz="2400" dirty="0">
                <a:solidFill>
                  <a:schemeClr val="bg1"/>
                </a:solidFill>
              </a:rPr>
              <a:t>You may also uncheck any sections that you prefer not to take.</a:t>
            </a:r>
          </a:p>
        </p:txBody>
      </p:sp>
    </p:spTree>
    <p:extLst>
      <p:ext uri="{BB962C8B-B14F-4D97-AF65-F5344CB8AC3E}">
        <p14:creationId xmlns:p14="http://schemas.microsoft.com/office/powerpoint/2010/main" val="14676846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193B13-9DDE-45E5-9337-9FEE11DF3AC4}"/>
              </a:ext>
            </a:extLst>
          </p:cNvPr>
          <p:cNvSpPr>
            <a:spLocks noGrp="1"/>
          </p:cNvSpPr>
          <p:nvPr>
            <p:ph type="title"/>
          </p:nvPr>
        </p:nvSpPr>
        <p:spPr/>
        <p:txBody>
          <a:bodyPr>
            <a:normAutofit/>
          </a:bodyPr>
          <a:lstStyle/>
          <a:p>
            <a:r>
              <a:rPr lang="en-US">
                <a:latin typeface="+mj-lt"/>
              </a:rPr>
              <a:t>Multi-Component Classes</a:t>
            </a:r>
          </a:p>
        </p:txBody>
      </p:sp>
      <p:sp>
        <p:nvSpPr>
          <p:cNvPr id="3" name="Content Placeholder 2">
            <a:extLst>
              <a:ext uri="{FF2B5EF4-FFF2-40B4-BE49-F238E27FC236}">
                <a16:creationId xmlns:a16="http://schemas.microsoft.com/office/drawing/2014/main" id="{0AA42750-027E-4DE8-ACA4-C579CF470510}"/>
              </a:ext>
            </a:extLst>
          </p:cNvPr>
          <p:cNvSpPr>
            <a:spLocks noGrp="1"/>
          </p:cNvSpPr>
          <p:nvPr>
            <p:ph sz="half" idx="1"/>
          </p:nvPr>
        </p:nvSpPr>
        <p:spPr/>
        <p:txBody>
          <a:bodyPr>
            <a:normAutofit/>
          </a:bodyPr>
          <a:lstStyle/>
          <a:p>
            <a:r>
              <a:rPr lang="en-US" dirty="0">
                <a:latin typeface="+mn-lt"/>
              </a:rPr>
              <a:t>Most common for </a:t>
            </a:r>
            <a:r>
              <a:rPr lang="en-US" b="1" dirty="0">
                <a:latin typeface="+mn-lt"/>
              </a:rPr>
              <a:t>Math &amp; certain Sciences</a:t>
            </a:r>
          </a:p>
          <a:p>
            <a:r>
              <a:rPr lang="en-US" dirty="0">
                <a:latin typeface="+mn-lt"/>
              </a:rPr>
              <a:t>You must enroll in two sections:</a:t>
            </a:r>
          </a:p>
          <a:p>
            <a:pPr lvl="1"/>
            <a:r>
              <a:rPr lang="en-US" dirty="0">
                <a:latin typeface="+mn-lt"/>
              </a:rPr>
              <a:t>Lecture &amp; Lab = LEC &amp; LAB</a:t>
            </a:r>
          </a:p>
          <a:p>
            <a:pPr lvl="1"/>
            <a:r>
              <a:rPr lang="en-US" dirty="0">
                <a:latin typeface="+mn-lt"/>
              </a:rPr>
              <a:t>Lecture &amp; Discussion = LEC &amp; DSC</a:t>
            </a:r>
          </a:p>
          <a:p>
            <a:r>
              <a:rPr lang="en-US" dirty="0">
                <a:latin typeface="+mn-lt"/>
              </a:rPr>
              <a:t>When selecting sections, be sure to have at least one lecture </a:t>
            </a:r>
            <a:r>
              <a:rPr lang="en-US" u="sng" dirty="0">
                <a:latin typeface="+mn-lt"/>
              </a:rPr>
              <a:t>and</a:t>
            </a:r>
            <a:r>
              <a:rPr lang="en-US" dirty="0">
                <a:latin typeface="+mn-lt"/>
              </a:rPr>
              <a:t> one associated LAB/DSC checked.</a:t>
            </a:r>
            <a:endParaRPr lang="en-US" dirty="0"/>
          </a:p>
        </p:txBody>
      </p:sp>
      <p:pic>
        <p:nvPicPr>
          <p:cNvPr id="5" name="Picture 5">
            <a:extLst>
              <a:ext uri="{FF2B5EF4-FFF2-40B4-BE49-F238E27FC236}">
                <a16:creationId xmlns:a16="http://schemas.microsoft.com/office/drawing/2014/main" id="{B95EA2CE-FC10-548E-AA67-A43A2255D792}"/>
              </a:ext>
            </a:extLst>
          </p:cNvPr>
          <p:cNvPicPr>
            <a:picLocks noGrp="1" noChangeAspect="1"/>
          </p:cNvPicPr>
          <p:nvPr>
            <p:ph sz="half" idx="2"/>
          </p:nvPr>
        </p:nvPicPr>
        <p:blipFill>
          <a:blip r:embed="rId3"/>
          <a:stretch>
            <a:fillRect/>
          </a:stretch>
        </p:blipFill>
        <p:spPr>
          <a:xfrm>
            <a:off x="6833980" y="2189651"/>
            <a:ext cx="4457077" cy="3941383"/>
          </a:xfrm>
          <a:ln>
            <a:solidFill>
              <a:schemeClr val="bg1">
                <a:lumMod val="75000"/>
              </a:schemeClr>
            </a:solidFill>
          </a:ln>
        </p:spPr>
      </p:pic>
    </p:spTree>
    <p:extLst>
      <p:ext uri="{BB962C8B-B14F-4D97-AF65-F5344CB8AC3E}">
        <p14:creationId xmlns:p14="http://schemas.microsoft.com/office/powerpoint/2010/main" val="15945079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D6874-DCE3-4ABB-82B7-FC06FF3533BC}"/>
              </a:ext>
            </a:extLst>
          </p:cNvPr>
          <p:cNvSpPr>
            <a:spLocks noGrp="1"/>
          </p:cNvSpPr>
          <p:nvPr>
            <p:ph type="title"/>
          </p:nvPr>
        </p:nvSpPr>
        <p:spPr/>
        <p:txBody>
          <a:bodyPr/>
          <a:lstStyle/>
          <a:p>
            <a:r>
              <a:rPr lang="en-US"/>
              <a:t>Pro Tips!</a:t>
            </a:r>
          </a:p>
        </p:txBody>
      </p:sp>
    </p:spTree>
    <p:extLst>
      <p:ext uri="{BB962C8B-B14F-4D97-AF65-F5344CB8AC3E}">
        <p14:creationId xmlns:p14="http://schemas.microsoft.com/office/powerpoint/2010/main" val="36017503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04186-7711-4209-8893-849DBD7B8BA1}"/>
              </a:ext>
            </a:extLst>
          </p:cNvPr>
          <p:cNvSpPr>
            <a:spLocks noGrp="1"/>
          </p:cNvSpPr>
          <p:nvPr>
            <p:ph type="title"/>
          </p:nvPr>
        </p:nvSpPr>
        <p:spPr/>
        <p:txBody>
          <a:bodyPr>
            <a:normAutofit/>
          </a:bodyPr>
          <a:lstStyle/>
          <a:p>
            <a:r>
              <a:rPr lang="en-US">
                <a:latin typeface="+mj-lt"/>
              </a:rPr>
              <a:t>Shopping Cart</a:t>
            </a:r>
          </a:p>
        </p:txBody>
      </p:sp>
      <p:sp>
        <p:nvSpPr>
          <p:cNvPr id="3" name="Content Placeholder 2">
            <a:extLst>
              <a:ext uri="{FF2B5EF4-FFF2-40B4-BE49-F238E27FC236}">
                <a16:creationId xmlns:a16="http://schemas.microsoft.com/office/drawing/2014/main" id="{C5CB013A-5A1C-4FFB-B857-B81C3E9710F7}"/>
              </a:ext>
            </a:extLst>
          </p:cNvPr>
          <p:cNvSpPr>
            <a:spLocks noGrp="1"/>
          </p:cNvSpPr>
          <p:nvPr>
            <p:ph sz="half" idx="1"/>
          </p:nvPr>
        </p:nvSpPr>
        <p:spPr/>
        <p:txBody>
          <a:bodyPr>
            <a:normAutofit/>
          </a:bodyPr>
          <a:lstStyle/>
          <a:p>
            <a:r>
              <a:rPr lang="en-US" dirty="0">
                <a:latin typeface="+mn-lt"/>
              </a:rPr>
              <a:t>After you </a:t>
            </a:r>
            <a:r>
              <a:rPr lang="en-US" b="1" dirty="0">
                <a:latin typeface="+mn-lt"/>
              </a:rPr>
              <a:t>Generate Schedules</a:t>
            </a:r>
            <a:r>
              <a:rPr lang="en-US" dirty="0">
                <a:latin typeface="+mn-lt"/>
              </a:rPr>
              <a:t> and choose a favorite</a:t>
            </a:r>
            <a:r>
              <a:rPr lang="en-US">
                <a:latin typeface="+mn-lt"/>
              </a:rPr>
              <a:t>, send </a:t>
            </a:r>
            <a:r>
              <a:rPr lang="en-US" dirty="0">
                <a:latin typeface="+mn-lt"/>
              </a:rPr>
              <a:t>the classes to your </a:t>
            </a:r>
            <a:r>
              <a:rPr lang="en-US" b="1" dirty="0">
                <a:latin typeface="+mn-lt"/>
              </a:rPr>
              <a:t>Shopping Cart</a:t>
            </a:r>
            <a:r>
              <a:rPr lang="en-US" dirty="0">
                <a:latin typeface="+mn-lt"/>
              </a:rPr>
              <a:t>.</a:t>
            </a:r>
          </a:p>
          <a:p>
            <a:r>
              <a:rPr lang="en-US" dirty="0">
                <a:latin typeface="+mn-lt"/>
              </a:rPr>
              <a:t>Adding classes to your cart does not hold a space!</a:t>
            </a:r>
          </a:p>
        </p:txBody>
      </p:sp>
      <p:pic>
        <p:nvPicPr>
          <p:cNvPr id="5" name="Content Placeholder 4">
            <a:extLst>
              <a:ext uri="{FF2B5EF4-FFF2-40B4-BE49-F238E27FC236}">
                <a16:creationId xmlns:a16="http://schemas.microsoft.com/office/drawing/2014/main" id="{38F3205A-6A41-4794-93C2-A5ACA6A57461}"/>
              </a:ext>
            </a:extLst>
          </p:cNvPr>
          <p:cNvPicPr>
            <a:picLocks noGrp="1" noChangeAspect="1"/>
          </p:cNvPicPr>
          <p:nvPr>
            <p:ph sz="half" idx="2"/>
          </p:nvPr>
        </p:nvPicPr>
        <p:blipFill>
          <a:blip r:embed="rId3"/>
          <a:stretch>
            <a:fillRect/>
          </a:stretch>
        </p:blipFill>
        <p:spPr>
          <a:xfrm>
            <a:off x="6197600" y="2368882"/>
            <a:ext cx="5384800" cy="3582855"/>
          </a:xfrm>
          <a:prstGeom prst="rect">
            <a:avLst/>
          </a:prstGeom>
          <a:ln>
            <a:solidFill>
              <a:schemeClr val="bg1">
                <a:lumMod val="75000"/>
              </a:schemeClr>
            </a:solidFill>
          </a:ln>
        </p:spPr>
      </p:pic>
    </p:spTree>
    <p:extLst>
      <p:ext uri="{BB962C8B-B14F-4D97-AF65-F5344CB8AC3E}">
        <p14:creationId xmlns:p14="http://schemas.microsoft.com/office/powerpoint/2010/main" val="39044364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F8B7D-AC20-4BBB-A82E-7683C38BB3F3}"/>
              </a:ext>
            </a:extLst>
          </p:cNvPr>
          <p:cNvSpPr>
            <a:spLocks noGrp="1"/>
          </p:cNvSpPr>
          <p:nvPr>
            <p:ph type="title"/>
          </p:nvPr>
        </p:nvSpPr>
        <p:spPr/>
        <p:txBody>
          <a:bodyPr>
            <a:normAutofit/>
          </a:bodyPr>
          <a:lstStyle/>
          <a:p>
            <a:r>
              <a:rPr lang="en-US" b="1">
                <a:latin typeface="+mj-lt"/>
              </a:rPr>
              <a:t>English &amp; Math Classes</a:t>
            </a:r>
          </a:p>
        </p:txBody>
      </p:sp>
      <p:sp>
        <p:nvSpPr>
          <p:cNvPr id="3" name="Content Placeholder 2">
            <a:extLst>
              <a:ext uri="{FF2B5EF4-FFF2-40B4-BE49-F238E27FC236}">
                <a16:creationId xmlns:a16="http://schemas.microsoft.com/office/drawing/2014/main" id="{F58D214C-0BAB-4889-BEBD-30906A696DE8}"/>
              </a:ext>
            </a:extLst>
          </p:cNvPr>
          <p:cNvSpPr>
            <a:spLocks noGrp="1"/>
          </p:cNvSpPr>
          <p:nvPr>
            <p:ph idx="1"/>
          </p:nvPr>
        </p:nvSpPr>
        <p:spPr/>
        <p:txBody>
          <a:bodyPr>
            <a:normAutofit/>
          </a:bodyPr>
          <a:lstStyle/>
          <a:p>
            <a:r>
              <a:rPr lang="en-US" dirty="0">
                <a:latin typeface="+mn-lt"/>
              </a:rPr>
              <a:t>Students may not drop these without permission of their academic dean.</a:t>
            </a:r>
          </a:p>
          <a:p>
            <a:pPr lvl="1"/>
            <a:r>
              <a:rPr lang="en-US">
                <a:latin typeface="+mn-lt"/>
              </a:rPr>
              <a:t>English Composition - ENC1101 &amp; ENC2135</a:t>
            </a:r>
          </a:p>
          <a:p>
            <a:pPr lvl="1"/>
            <a:r>
              <a:rPr lang="en-US" dirty="0">
                <a:latin typeface="+mn-lt"/>
              </a:rPr>
              <a:t>Lower-level Math - MGF1106, MGF1107, MAC1105, &amp; MAC1140</a:t>
            </a:r>
          </a:p>
          <a:p>
            <a:r>
              <a:rPr lang="en-US" i="1" dirty="0">
                <a:latin typeface="+mn-lt"/>
              </a:rPr>
              <a:t>Need a different section than the one you chose? </a:t>
            </a:r>
            <a:r>
              <a:rPr lang="en-US" dirty="0">
                <a:latin typeface="+mn-lt"/>
              </a:rPr>
              <a:t>Use the </a:t>
            </a:r>
            <a:r>
              <a:rPr lang="en-US" b="1" dirty="0">
                <a:latin typeface="+mn-lt"/>
              </a:rPr>
              <a:t>Swap</a:t>
            </a:r>
            <a:r>
              <a:rPr lang="en-US" dirty="0">
                <a:latin typeface="+mn-lt"/>
              </a:rPr>
              <a:t> to switch from one section of a class to another.</a:t>
            </a:r>
          </a:p>
          <a:p>
            <a:r>
              <a:rPr lang="en-US" i="1" dirty="0">
                <a:latin typeface="+mn-lt"/>
              </a:rPr>
              <a:t>Need to drop it all together?</a:t>
            </a:r>
            <a:r>
              <a:rPr lang="en-US" dirty="0">
                <a:latin typeface="+mn-lt"/>
              </a:rPr>
              <a:t> Contact the Office of Undergraduate Studies at </a:t>
            </a:r>
            <a:r>
              <a:rPr lang="en-US" dirty="0">
                <a:latin typeface="+mn-lt"/>
                <a:hlinkClick r:id="rId3"/>
              </a:rPr>
              <a:t>undergradstudies@fsu.edu</a:t>
            </a:r>
            <a:r>
              <a:rPr lang="en-US" dirty="0">
                <a:latin typeface="+mn-lt"/>
              </a:rPr>
              <a:t> </a:t>
            </a:r>
          </a:p>
          <a:p>
            <a:endParaRPr lang="en-US" dirty="0"/>
          </a:p>
        </p:txBody>
      </p:sp>
    </p:spTree>
    <p:extLst>
      <p:ext uri="{BB962C8B-B14F-4D97-AF65-F5344CB8AC3E}">
        <p14:creationId xmlns:p14="http://schemas.microsoft.com/office/powerpoint/2010/main" val="32838858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C18E1-0EAD-4ABB-942C-18C674772A77}"/>
              </a:ext>
            </a:extLst>
          </p:cNvPr>
          <p:cNvSpPr>
            <a:spLocks noGrp="1"/>
          </p:cNvSpPr>
          <p:nvPr>
            <p:ph type="title"/>
          </p:nvPr>
        </p:nvSpPr>
        <p:spPr/>
        <p:txBody>
          <a:bodyPr>
            <a:normAutofit/>
          </a:bodyPr>
          <a:lstStyle/>
          <a:p>
            <a:r>
              <a:rPr lang="en-US" b="1">
                <a:latin typeface="+mj-lt"/>
              </a:rPr>
              <a:t>Final Pro Tips</a:t>
            </a:r>
          </a:p>
        </p:txBody>
      </p:sp>
      <p:sp>
        <p:nvSpPr>
          <p:cNvPr id="3" name="Content Placeholder 2">
            <a:extLst>
              <a:ext uri="{FF2B5EF4-FFF2-40B4-BE49-F238E27FC236}">
                <a16:creationId xmlns:a16="http://schemas.microsoft.com/office/drawing/2014/main" id="{839544EA-5E8D-4D11-BF01-FD6A26037B86}"/>
              </a:ext>
            </a:extLst>
          </p:cNvPr>
          <p:cNvSpPr>
            <a:spLocks noGrp="1"/>
          </p:cNvSpPr>
          <p:nvPr>
            <p:ph idx="1"/>
          </p:nvPr>
        </p:nvSpPr>
        <p:spPr>
          <a:xfrm>
            <a:off x="609600" y="2347309"/>
            <a:ext cx="10972800" cy="4159116"/>
          </a:xfrm>
        </p:spPr>
        <p:txBody>
          <a:bodyPr>
            <a:normAutofit/>
          </a:bodyPr>
          <a:lstStyle/>
          <a:p>
            <a:r>
              <a:rPr lang="en-US" dirty="0">
                <a:latin typeface="+mn-lt"/>
              </a:rPr>
              <a:t>Don’t overdo it when adding </a:t>
            </a:r>
            <a:r>
              <a:rPr lang="en-US" b="1" dirty="0">
                <a:latin typeface="+mn-lt"/>
              </a:rPr>
              <a:t>Breaks.</a:t>
            </a:r>
          </a:p>
          <a:p>
            <a:r>
              <a:rPr lang="en-US" dirty="0">
                <a:latin typeface="+mn-lt"/>
              </a:rPr>
              <a:t>FSU does not use Wait Lists.</a:t>
            </a:r>
          </a:p>
          <a:p>
            <a:pPr>
              <a:buFont typeface="Wingdings" panose="05000000000000000000" pitchFamily="2" charset="2"/>
              <a:buChar char="ü"/>
            </a:pPr>
            <a:r>
              <a:rPr lang="en-US" dirty="0">
                <a:solidFill>
                  <a:srgbClr val="00B050"/>
                </a:solidFill>
                <a:latin typeface="+mn-lt"/>
              </a:rPr>
              <a:t>You must </a:t>
            </a:r>
            <a:r>
              <a:rPr lang="en-US" b="1" dirty="0">
                <a:solidFill>
                  <a:srgbClr val="00B050"/>
                </a:solidFill>
                <a:latin typeface="+mn-lt"/>
              </a:rPr>
              <a:t>Register</a:t>
            </a:r>
            <a:r>
              <a:rPr lang="en-US" dirty="0">
                <a:solidFill>
                  <a:srgbClr val="00B050"/>
                </a:solidFill>
                <a:latin typeface="+mn-lt"/>
              </a:rPr>
              <a:t> &amp; get a green checkmark for each class to be fully enrolled in that section. </a:t>
            </a:r>
          </a:p>
          <a:p>
            <a:pPr>
              <a:buFont typeface="Arial" panose="020B0604020202020204" pitchFamily="34" charset="0"/>
              <a:buChar char="X"/>
            </a:pPr>
            <a:r>
              <a:rPr lang="en-US" dirty="0">
                <a:solidFill>
                  <a:srgbClr val="FF0000"/>
                </a:solidFill>
                <a:latin typeface="+mn-lt"/>
              </a:rPr>
              <a:t>If you try to register for a class and you can’t:</a:t>
            </a:r>
          </a:p>
          <a:p>
            <a:pPr lvl="1"/>
            <a:r>
              <a:rPr lang="en-US" dirty="0">
                <a:latin typeface="+mn-lt"/>
              </a:rPr>
              <a:t>Go to your </a:t>
            </a:r>
            <a:r>
              <a:rPr lang="en-US" b="1" dirty="0">
                <a:latin typeface="+mn-lt"/>
              </a:rPr>
              <a:t>Shopping Cart </a:t>
            </a:r>
            <a:r>
              <a:rPr lang="en-US" dirty="0">
                <a:latin typeface="+mn-lt"/>
              </a:rPr>
              <a:t>and clear out that class.</a:t>
            </a:r>
          </a:p>
          <a:p>
            <a:pPr lvl="1"/>
            <a:r>
              <a:rPr lang="en-US" dirty="0">
                <a:latin typeface="+mn-lt"/>
              </a:rPr>
              <a:t>Go back to </a:t>
            </a:r>
            <a:r>
              <a:rPr lang="en-US" b="1" dirty="0">
                <a:latin typeface="+mn-lt"/>
              </a:rPr>
              <a:t>Courses</a:t>
            </a:r>
            <a:r>
              <a:rPr lang="en-US" dirty="0">
                <a:latin typeface="+mn-lt"/>
              </a:rPr>
              <a:t> on the main page &amp; look for other available sections (pay attention to reserve caps).</a:t>
            </a:r>
          </a:p>
          <a:p>
            <a:pPr lvl="1"/>
            <a:r>
              <a:rPr lang="en-US" b="1" dirty="0">
                <a:latin typeface="+mn-lt"/>
              </a:rPr>
              <a:t>Generate Schedules </a:t>
            </a:r>
            <a:r>
              <a:rPr lang="en-US" dirty="0">
                <a:latin typeface="+mn-lt"/>
              </a:rPr>
              <a:t>and try again.</a:t>
            </a:r>
          </a:p>
          <a:p>
            <a:endParaRPr lang="en-US" dirty="0"/>
          </a:p>
          <a:p>
            <a:endParaRPr lang="en-US" b="1" dirty="0"/>
          </a:p>
        </p:txBody>
      </p:sp>
    </p:spTree>
    <p:extLst>
      <p:ext uri="{BB962C8B-B14F-4D97-AF65-F5344CB8AC3E}">
        <p14:creationId xmlns:p14="http://schemas.microsoft.com/office/powerpoint/2010/main" val="7658203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BAD1C8-DF38-402C-84BC-6AF34F4503F4}"/>
              </a:ext>
            </a:extLst>
          </p:cNvPr>
          <p:cNvSpPr>
            <a:spLocks noGrp="1"/>
          </p:cNvSpPr>
          <p:nvPr>
            <p:ph type="title"/>
          </p:nvPr>
        </p:nvSpPr>
        <p:spPr/>
        <p:txBody>
          <a:bodyPr>
            <a:normAutofit/>
          </a:bodyPr>
          <a:lstStyle/>
          <a:p>
            <a:r>
              <a:rPr lang="en-US" dirty="0">
                <a:latin typeface="+mj-lt"/>
              </a:rPr>
              <a:t>Schedule Assistant How-To Website</a:t>
            </a:r>
          </a:p>
        </p:txBody>
      </p:sp>
      <p:sp>
        <p:nvSpPr>
          <p:cNvPr id="3" name="TextBox 2">
            <a:extLst>
              <a:ext uri="{FF2B5EF4-FFF2-40B4-BE49-F238E27FC236}">
                <a16:creationId xmlns:a16="http://schemas.microsoft.com/office/drawing/2014/main" id="{86F17293-5204-4F64-AE68-AC8B189F9661}"/>
              </a:ext>
            </a:extLst>
          </p:cNvPr>
          <p:cNvSpPr txBox="1"/>
          <p:nvPr/>
        </p:nvSpPr>
        <p:spPr>
          <a:xfrm>
            <a:off x="820850" y="2764326"/>
            <a:ext cx="10438821" cy="748988"/>
          </a:xfrm>
          <a:prstGeom prst="rect">
            <a:avLst/>
          </a:prstGeom>
          <a:noFill/>
        </p:spPr>
        <p:txBody>
          <a:bodyPr wrap="square" rtlCol="0">
            <a:spAutoFit/>
          </a:bodyPr>
          <a:lstStyle/>
          <a:p>
            <a:pPr algn="ctr"/>
            <a:r>
              <a:rPr lang="en-US" sz="4267" dirty="0"/>
              <a:t>Visit: </a:t>
            </a:r>
            <a:r>
              <a:rPr lang="en-US" sz="4267" dirty="0">
                <a:solidFill>
                  <a:srgbClr val="782F3E"/>
                </a:solidFill>
                <a:hlinkClick r:id="rId3"/>
              </a:rPr>
              <a:t>https://tinyurl.com/fsu-registration</a:t>
            </a:r>
            <a:endParaRPr lang="en-US" sz="3733" dirty="0">
              <a:solidFill>
                <a:srgbClr val="782F3E"/>
              </a:solidFill>
              <a:highlight>
                <a:srgbClr val="FFFF00"/>
              </a:highlight>
            </a:endParaRPr>
          </a:p>
        </p:txBody>
      </p:sp>
      <p:pic>
        <p:nvPicPr>
          <p:cNvPr id="5" name="Picture 4" descr="Qr code&#10;&#10;Description automatically generated">
            <a:extLst>
              <a:ext uri="{FF2B5EF4-FFF2-40B4-BE49-F238E27FC236}">
                <a16:creationId xmlns:a16="http://schemas.microsoft.com/office/drawing/2014/main" id="{65553ADF-236D-4012-B089-E47A79FB10D5}"/>
              </a:ext>
            </a:extLst>
          </p:cNvPr>
          <p:cNvPicPr>
            <a:picLocks noChangeAspect="1"/>
          </p:cNvPicPr>
          <p:nvPr/>
        </p:nvPicPr>
        <p:blipFill>
          <a:blip r:embed="rId4"/>
          <a:stretch>
            <a:fillRect/>
          </a:stretch>
        </p:blipFill>
        <p:spPr>
          <a:xfrm>
            <a:off x="4586762" y="3544026"/>
            <a:ext cx="3018476" cy="3018476"/>
          </a:xfrm>
          <a:prstGeom prst="rect">
            <a:avLst/>
          </a:prstGeom>
          <a:ln>
            <a:solidFill>
              <a:schemeClr val="tx1"/>
            </a:solidFill>
          </a:ln>
        </p:spPr>
      </p:pic>
    </p:spTree>
    <p:extLst>
      <p:ext uri="{BB962C8B-B14F-4D97-AF65-F5344CB8AC3E}">
        <p14:creationId xmlns:p14="http://schemas.microsoft.com/office/powerpoint/2010/main" val="282784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D6B291-BB3A-D32C-7F6A-BA973119A8A6}"/>
              </a:ext>
            </a:extLst>
          </p:cNvPr>
          <p:cNvSpPr>
            <a:spLocks noGrp="1"/>
          </p:cNvSpPr>
          <p:nvPr>
            <p:ph type="title"/>
          </p:nvPr>
        </p:nvSpPr>
        <p:spPr/>
        <p:txBody>
          <a:bodyPr/>
          <a:lstStyle/>
          <a:p>
            <a:r>
              <a:rPr lang="en-US" dirty="0">
                <a:latin typeface="Calibri" panose="020F0502020204030204" pitchFamily="34" charset="0"/>
                <a:cs typeface="Calibri" panose="020F0502020204030204" pitchFamily="34" charset="0"/>
              </a:rPr>
              <a:t>SCHEDULE ASSISTANT VIDEO</a:t>
            </a:r>
          </a:p>
        </p:txBody>
      </p:sp>
      <p:pic>
        <p:nvPicPr>
          <p:cNvPr id="4" name="Online Media 3" title="FSU Schedule Assistant Tutorial - May 2023">
            <a:hlinkClick r:id="" action="ppaction://media"/>
            <a:extLst>
              <a:ext uri="{FF2B5EF4-FFF2-40B4-BE49-F238E27FC236}">
                <a16:creationId xmlns:a16="http://schemas.microsoft.com/office/drawing/2014/main" id="{3D290B6D-B581-D1DD-45B5-61BFE4D59C02}"/>
              </a:ext>
            </a:extLst>
          </p:cNvPr>
          <p:cNvPicPr>
            <a:picLocks noGrp="1" noRot="1" noChangeAspect="1"/>
          </p:cNvPicPr>
          <p:nvPr>
            <p:ph idx="1"/>
            <a:videoFile r:link="rId1"/>
          </p:nvPr>
        </p:nvPicPr>
        <p:blipFill>
          <a:blip r:embed="rId3"/>
          <a:stretch>
            <a:fillRect/>
          </a:stretch>
        </p:blipFill>
        <p:spPr>
          <a:xfrm>
            <a:off x="2841625" y="2181225"/>
            <a:ext cx="6510338" cy="3678238"/>
          </a:xfrm>
          <a:prstGeom prst="rect">
            <a:avLst/>
          </a:prstGeom>
        </p:spPr>
      </p:pic>
    </p:spTree>
    <p:extLst>
      <p:ext uri="{BB962C8B-B14F-4D97-AF65-F5344CB8AC3E}">
        <p14:creationId xmlns:p14="http://schemas.microsoft.com/office/powerpoint/2010/main" val="4159818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6CCD04-98D5-CFAF-1598-6F888385AFB4}"/>
              </a:ext>
            </a:extLst>
          </p:cNvPr>
          <p:cNvSpPr>
            <a:spLocks noGrp="1"/>
          </p:cNvSpPr>
          <p:nvPr>
            <p:ph type="title"/>
          </p:nvPr>
        </p:nvSpPr>
        <p:spPr/>
        <p:txBody>
          <a:bodyPr>
            <a:normAutofit/>
          </a:bodyPr>
          <a:lstStyle/>
          <a:p>
            <a:r>
              <a:rPr lang="en-US" dirty="0">
                <a:latin typeface="Calibri"/>
              </a:rPr>
              <a:t>Open Schedule Assistant - </a:t>
            </a:r>
            <a:r>
              <a:rPr lang="en-US" b="1" dirty="0">
                <a:latin typeface="Calibri"/>
              </a:rPr>
              <a:t>my.fsu.edu</a:t>
            </a:r>
          </a:p>
        </p:txBody>
      </p:sp>
      <p:graphicFrame>
        <p:nvGraphicFramePr>
          <p:cNvPr id="4" name="Diagram 4">
            <a:extLst>
              <a:ext uri="{FF2B5EF4-FFF2-40B4-BE49-F238E27FC236}">
                <a16:creationId xmlns:a16="http://schemas.microsoft.com/office/drawing/2014/main" id="{BDEF3BA0-D9C9-2524-3B3A-3F1647682035}"/>
              </a:ext>
            </a:extLst>
          </p:cNvPr>
          <p:cNvGraphicFramePr>
            <a:graphicFrameLocks noGrp="1"/>
          </p:cNvGraphicFramePr>
          <p:nvPr>
            <p:ph idx="1"/>
            <p:extLst>
              <p:ext uri="{D42A27DB-BD31-4B8C-83A1-F6EECF244321}">
                <p14:modId xmlns:p14="http://schemas.microsoft.com/office/powerpoint/2010/main" val="2826200759"/>
              </p:ext>
            </p:extLst>
          </p:nvPr>
        </p:nvGraphicFramePr>
        <p:xfrm>
          <a:off x="780454" y="2378046"/>
          <a:ext cx="5385199" cy="41646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0" name="Picture 9" descr="Text&#10;&#10;Description automatically generated with low confidence">
            <a:extLst>
              <a:ext uri="{FF2B5EF4-FFF2-40B4-BE49-F238E27FC236}">
                <a16:creationId xmlns:a16="http://schemas.microsoft.com/office/drawing/2014/main" id="{8FFBDFCD-E776-45DC-AE2D-AAFD957536C4}"/>
              </a:ext>
            </a:extLst>
          </p:cNvPr>
          <p:cNvPicPr>
            <a:picLocks noChangeAspect="1"/>
          </p:cNvPicPr>
          <p:nvPr/>
        </p:nvPicPr>
        <p:blipFill>
          <a:blip r:embed="rId8"/>
          <a:stretch>
            <a:fillRect/>
          </a:stretch>
        </p:blipFill>
        <p:spPr>
          <a:xfrm>
            <a:off x="5673506" y="2310133"/>
            <a:ext cx="4734956" cy="1140112"/>
          </a:xfrm>
          <a:prstGeom prst="rect">
            <a:avLst/>
          </a:prstGeom>
          <a:ln>
            <a:solidFill>
              <a:schemeClr val="bg1">
                <a:lumMod val="75000"/>
              </a:schemeClr>
            </a:solidFill>
          </a:ln>
        </p:spPr>
      </p:pic>
      <p:pic>
        <p:nvPicPr>
          <p:cNvPr id="11" name="Picture 10">
            <a:extLst>
              <a:ext uri="{FF2B5EF4-FFF2-40B4-BE49-F238E27FC236}">
                <a16:creationId xmlns:a16="http://schemas.microsoft.com/office/drawing/2014/main" id="{D548F35F-2D7C-4F0F-AFB8-57B50A2AE05A}"/>
              </a:ext>
            </a:extLst>
          </p:cNvPr>
          <p:cNvPicPr>
            <a:picLocks noChangeAspect="1"/>
          </p:cNvPicPr>
          <p:nvPr/>
        </p:nvPicPr>
        <p:blipFill>
          <a:blip r:embed="rId9"/>
          <a:stretch>
            <a:fillRect/>
          </a:stretch>
        </p:blipFill>
        <p:spPr>
          <a:xfrm>
            <a:off x="5673506" y="3814960"/>
            <a:ext cx="1533053" cy="1208024"/>
          </a:xfrm>
          <a:prstGeom prst="rect">
            <a:avLst/>
          </a:prstGeom>
        </p:spPr>
      </p:pic>
      <p:pic>
        <p:nvPicPr>
          <p:cNvPr id="12" name="Picture 11">
            <a:extLst>
              <a:ext uri="{FF2B5EF4-FFF2-40B4-BE49-F238E27FC236}">
                <a16:creationId xmlns:a16="http://schemas.microsoft.com/office/drawing/2014/main" id="{3F2F90DD-F987-4200-8C82-527AC3FB9A90}"/>
              </a:ext>
            </a:extLst>
          </p:cNvPr>
          <p:cNvPicPr>
            <a:picLocks noChangeAspect="1"/>
          </p:cNvPicPr>
          <p:nvPr/>
        </p:nvPicPr>
        <p:blipFill rotWithShape="1">
          <a:blip r:embed="rId10"/>
          <a:srcRect r="1757"/>
          <a:stretch/>
        </p:blipFill>
        <p:spPr>
          <a:xfrm>
            <a:off x="5673506" y="5387699"/>
            <a:ext cx="4942405" cy="1395975"/>
          </a:xfrm>
          <a:prstGeom prst="rect">
            <a:avLst/>
          </a:prstGeom>
          <a:ln>
            <a:solidFill>
              <a:schemeClr val="bg1">
                <a:lumMod val="75000"/>
              </a:schemeClr>
            </a:solidFill>
          </a:ln>
        </p:spPr>
      </p:pic>
    </p:spTree>
    <p:extLst>
      <p:ext uri="{BB962C8B-B14F-4D97-AF65-F5344CB8AC3E}">
        <p14:creationId xmlns:p14="http://schemas.microsoft.com/office/powerpoint/2010/main" val="2800925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DF45E-20BD-4929-8343-A49D79DEAB43}"/>
              </a:ext>
            </a:extLst>
          </p:cNvPr>
          <p:cNvSpPr>
            <a:spLocks noGrp="1"/>
          </p:cNvSpPr>
          <p:nvPr>
            <p:ph type="title"/>
          </p:nvPr>
        </p:nvSpPr>
        <p:spPr/>
        <p:txBody>
          <a:bodyPr/>
          <a:lstStyle/>
          <a:p>
            <a:r>
              <a:rPr lang="en-US"/>
              <a:t>Set the Filters</a:t>
            </a:r>
          </a:p>
        </p:txBody>
      </p:sp>
      <p:sp>
        <p:nvSpPr>
          <p:cNvPr id="3" name="Text Placeholder 2">
            <a:extLst>
              <a:ext uri="{FF2B5EF4-FFF2-40B4-BE49-F238E27FC236}">
                <a16:creationId xmlns:a16="http://schemas.microsoft.com/office/drawing/2014/main" id="{E9337401-EE6A-4706-96AD-3916C081B49D}"/>
              </a:ext>
            </a:extLst>
          </p:cNvPr>
          <p:cNvSpPr>
            <a:spLocks noGrp="1"/>
          </p:cNvSpPr>
          <p:nvPr>
            <p:ph type="body" idx="1"/>
          </p:nvPr>
        </p:nvSpPr>
        <p:spPr/>
        <p:txBody>
          <a:bodyPr>
            <a:normAutofit fontScale="85000" lnSpcReduction="20000"/>
          </a:bodyPr>
          <a:lstStyle/>
          <a:p>
            <a:endParaRPr lang="en-US"/>
          </a:p>
          <a:p>
            <a:r>
              <a:rPr lang="en-US"/>
              <a:t>Tip #1</a:t>
            </a:r>
          </a:p>
        </p:txBody>
      </p:sp>
    </p:spTree>
    <p:extLst>
      <p:ext uri="{BB962C8B-B14F-4D97-AF65-F5344CB8AC3E}">
        <p14:creationId xmlns:p14="http://schemas.microsoft.com/office/powerpoint/2010/main" val="5261998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3AAD6F27-2423-4F08-91F6-0979C2AD3160}"/>
              </a:ext>
            </a:extLst>
          </p:cNvPr>
          <p:cNvSpPr>
            <a:spLocks noGrp="1"/>
          </p:cNvSpPr>
          <p:nvPr>
            <p:ph type="title"/>
          </p:nvPr>
        </p:nvSpPr>
        <p:spPr/>
        <p:txBody>
          <a:bodyPr>
            <a:normAutofit/>
          </a:bodyPr>
          <a:lstStyle/>
          <a:p>
            <a:r>
              <a:rPr lang="en-US">
                <a:latin typeface="+mj-lt"/>
              </a:rPr>
              <a:t>Setting Filters</a:t>
            </a:r>
          </a:p>
        </p:txBody>
      </p:sp>
      <p:sp>
        <p:nvSpPr>
          <p:cNvPr id="3" name="Content Placeholder 2">
            <a:extLst>
              <a:ext uri="{FF2B5EF4-FFF2-40B4-BE49-F238E27FC236}">
                <a16:creationId xmlns:a16="http://schemas.microsoft.com/office/drawing/2014/main" id="{A7C64459-C385-4310-99CF-1608AFCAAF51}"/>
              </a:ext>
            </a:extLst>
          </p:cNvPr>
          <p:cNvSpPr>
            <a:spLocks noGrp="1"/>
          </p:cNvSpPr>
          <p:nvPr>
            <p:ph sz="half" idx="1"/>
          </p:nvPr>
        </p:nvSpPr>
        <p:spPr>
          <a:xfrm>
            <a:off x="609600" y="2189651"/>
            <a:ext cx="5384800" cy="2319724"/>
          </a:xfrm>
        </p:spPr>
        <p:txBody>
          <a:bodyPr>
            <a:normAutofit lnSpcReduction="10000"/>
          </a:bodyPr>
          <a:lstStyle/>
          <a:p>
            <a:r>
              <a:rPr lang="en-US">
                <a:latin typeface="+mn-lt"/>
              </a:rPr>
              <a:t>Course Status</a:t>
            </a:r>
          </a:p>
          <a:p>
            <a:pPr lvl="1">
              <a:buFont typeface="Wingdings" panose="05000000000000000000" pitchFamily="2" charset="2"/>
              <a:buChar char="q"/>
            </a:pPr>
            <a:r>
              <a:rPr lang="en-US">
                <a:latin typeface="+mn-lt"/>
              </a:rPr>
              <a:t>Open Classes Only</a:t>
            </a:r>
          </a:p>
          <a:p>
            <a:r>
              <a:rPr lang="en-US">
                <a:latin typeface="+mn-lt"/>
              </a:rPr>
              <a:t>Campuses</a:t>
            </a:r>
          </a:p>
          <a:p>
            <a:pPr lvl="1">
              <a:buFont typeface="Wingdings" panose="05000000000000000000" pitchFamily="2" charset="2"/>
              <a:buChar char="q"/>
            </a:pPr>
            <a:r>
              <a:rPr lang="en-US">
                <a:latin typeface="+mn-lt"/>
              </a:rPr>
              <a:t>Tallahassee</a:t>
            </a:r>
          </a:p>
          <a:p>
            <a:r>
              <a:rPr lang="en-US">
                <a:latin typeface="+mn-lt"/>
              </a:rPr>
              <a:t>Academic Careers</a:t>
            </a:r>
          </a:p>
          <a:p>
            <a:pPr lvl="1">
              <a:buFont typeface="Wingdings" panose="05000000000000000000" pitchFamily="2" charset="2"/>
              <a:buChar char="q"/>
            </a:pPr>
            <a:r>
              <a:rPr lang="en-US">
                <a:latin typeface="+mn-lt"/>
              </a:rPr>
              <a:t>Undergraduate</a:t>
            </a:r>
          </a:p>
          <a:p>
            <a:pPr marL="0" indent="0">
              <a:buNone/>
            </a:pPr>
            <a:endParaRPr lang="en-US"/>
          </a:p>
        </p:txBody>
      </p:sp>
      <p:sp>
        <p:nvSpPr>
          <p:cNvPr id="12" name="Content Placeholder 11">
            <a:extLst>
              <a:ext uri="{FF2B5EF4-FFF2-40B4-BE49-F238E27FC236}">
                <a16:creationId xmlns:a16="http://schemas.microsoft.com/office/drawing/2014/main" id="{C083FD50-A4B4-47FE-A05E-A43A9834F48E}"/>
              </a:ext>
            </a:extLst>
          </p:cNvPr>
          <p:cNvSpPr>
            <a:spLocks noGrp="1"/>
          </p:cNvSpPr>
          <p:nvPr>
            <p:ph sz="half" idx="2"/>
          </p:nvPr>
        </p:nvSpPr>
        <p:spPr>
          <a:xfrm>
            <a:off x="6096000" y="1182339"/>
            <a:ext cx="5422392" cy="3633047"/>
          </a:xfrm>
        </p:spPr>
        <p:txBody>
          <a:bodyPr>
            <a:normAutofit lnSpcReduction="10000"/>
          </a:bodyPr>
          <a:lstStyle/>
          <a:p>
            <a:r>
              <a:rPr lang="en-US" dirty="0"/>
              <a:t>Term</a:t>
            </a:r>
          </a:p>
          <a:p>
            <a:pPr lvl="1">
              <a:buFont typeface="Wingdings" panose="05000000000000000000" pitchFamily="2" charset="2"/>
              <a:buChar char="q"/>
            </a:pPr>
            <a:r>
              <a:rPr lang="en-US" dirty="0"/>
              <a:t>Summer </a:t>
            </a:r>
            <a:r>
              <a:rPr lang="en-US" u="sng" dirty="0"/>
              <a:t>or</a:t>
            </a:r>
            <a:r>
              <a:rPr lang="en-US" dirty="0"/>
              <a:t> Fall</a:t>
            </a:r>
          </a:p>
          <a:p>
            <a:r>
              <a:rPr lang="en-US" dirty="0"/>
              <a:t>Sessions</a:t>
            </a:r>
          </a:p>
          <a:p>
            <a:pPr lvl="1">
              <a:buFont typeface="Wingdings" panose="05000000000000000000" pitchFamily="2" charset="2"/>
              <a:buChar char="q"/>
            </a:pPr>
            <a:r>
              <a:rPr lang="en-US" dirty="0"/>
              <a:t>Summer </a:t>
            </a:r>
            <a:r>
              <a:rPr lang="en-US" dirty="0">
                <a:latin typeface="Calibri" panose="020F0502020204030204" pitchFamily="34" charset="0"/>
                <a:cs typeface="Calibri" panose="020F0502020204030204" pitchFamily="34" charset="0"/>
              </a:rPr>
              <a:t>→</a:t>
            </a:r>
            <a:r>
              <a:rPr lang="en-US" dirty="0"/>
              <a:t> B – 2</a:t>
            </a:r>
            <a:r>
              <a:rPr lang="en-US" baseline="30000" dirty="0"/>
              <a:t>nd</a:t>
            </a:r>
            <a:r>
              <a:rPr lang="en-US" dirty="0"/>
              <a:t> Six Weeks</a:t>
            </a:r>
          </a:p>
          <a:p>
            <a:pPr lvl="1">
              <a:buFont typeface="Wingdings" panose="05000000000000000000" pitchFamily="2" charset="2"/>
              <a:buChar char="q"/>
            </a:pPr>
            <a:r>
              <a:rPr lang="en-US" dirty="0"/>
              <a:t>Fall </a:t>
            </a:r>
            <a:r>
              <a:rPr lang="en-US" dirty="0">
                <a:latin typeface="Calibri" panose="020F0502020204030204" pitchFamily="34" charset="0"/>
                <a:cs typeface="Calibri" panose="020F0502020204030204" pitchFamily="34" charset="0"/>
              </a:rPr>
              <a:t>→ </a:t>
            </a:r>
            <a:r>
              <a:rPr lang="en-US" dirty="0"/>
              <a:t>Regular Academic Session</a:t>
            </a:r>
          </a:p>
        </p:txBody>
      </p:sp>
      <p:pic>
        <p:nvPicPr>
          <p:cNvPr id="2" name="Picture 3" descr="Graphical user interface&#10;&#10;Description automatically generated">
            <a:extLst>
              <a:ext uri="{FF2B5EF4-FFF2-40B4-BE49-F238E27FC236}">
                <a16:creationId xmlns:a16="http://schemas.microsoft.com/office/drawing/2014/main" id="{6EF55F25-D5CB-245B-EE4B-C7FE4C0F0C06}"/>
              </a:ext>
            </a:extLst>
          </p:cNvPr>
          <p:cNvPicPr>
            <a:picLocks noChangeAspect="1"/>
          </p:cNvPicPr>
          <p:nvPr/>
        </p:nvPicPr>
        <p:blipFill>
          <a:blip r:embed="rId3"/>
          <a:stretch>
            <a:fillRect/>
          </a:stretch>
        </p:blipFill>
        <p:spPr>
          <a:xfrm>
            <a:off x="2697296" y="4477205"/>
            <a:ext cx="6521984" cy="1722771"/>
          </a:xfrm>
          <a:prstGeom prst="rect">
            <a:avLst/>
          </a:prstGeom>
          <a:ln w="12700">
            <a:solidFill>
              <a:schemeClr val="bg1">
                <a:lumMod val="75000"/>
              </a:schemeClr>
            </a:solidFill>
          </a:ln>
        </p:spPr>
      </p:pic>
    </p:spTree>
    <p:extLst>
      <p:ext uri="{BB962C8B-B14F-4D97-AF65-F5344CB8AC3E}">
        <p14:creationId xmlns:p14="http://schemas.microsoft.com/office/powerpoint/2010/main" val="8947449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DF45E-20BD-4929-8343-A49D79DEAB43}"/>
              </a:ext>
            </a:extLst>
          </p:cNvPr>
          <p:cNvSpPr>
            <a:spLocks noGrp="1"/>
          </p:cNvSpPr>
          <p:nvPr>
            <p:ph type="title"/>
          </p:nvPr>
        </p:nvSpPr>
        <p:spPr/>
        <p:txBody>
          <a:bodyPr/>
          <a:lstStyle/>
          <a:p>
            <a:r>
              <a:rPr lang="en-US"/>
              <a:t>Search for Courses</a:t>
            </a:r>
          </a:p>
        </p:txBody>
      </p:sp>
      <p:sp>
        <p:nvSpPr>
          <p:cNvPr id="3" name="Text Placeholder 2">
            <a:extLst>
              <a:ext uri="{FF2B5EF4-FFF2-40B4-BE49-F238E27FC236}">
                <a16:creationId xmlns:a16="http://schemas.microsoft.com/office/drawing/2014/main" id="{E9337401-EE6A-4706-96AD-3916C081B49D}"/>
              </a:ext>
            </a:extLst>
          </p:cNvPr>
          <p:cNvSpPr>
            <a:spLocks noGrp="1"/>
          </p:cNvSpPr>
          <p:nvPr>
            <p:ph type="body" idx="1"/>
          </p:nvPr>
        </p:nvSpPr>
        <p:spPr/>
        <p:txBody>
          <a:bodyPr>
            <a:normAutofit fontScale="85000" lnSpcReduction="20000"/>
          </a:bodyPr>
          <a:lstStyle/>
          <a:p>
            <a:endParaRPr lang="en-US"/>
          </a:p>
          <a:p>
            <a:r>
              <a:rPr lang="en-US"/>
              <a:t>Tip #2</a:t>
            </a:r>
          </a:p>
        </p:txBody>
      </p:sp>
    </p:spTree>
    <p:extLst>
      <p:ext uri="{BB962C8B-B14F-4D97-AF65-F5344CB8AC3E}">
        <p14:creationId xmlns:p14="http://schemas.microsoft.com/office/powerpoint/2010/main" val="30006912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E7E533-39A2-47F5-A119-AE3A02931952}"/>
              </a:ext>
            </a:extLst>
          </p:cNvPr>
          <p:cNvSpPr>
            <a:spLocks noGrp="1"/>
          </p:cNvSpPr>
          <p:nvPr>
            <p:ph type="title"/>
          </p:nvPr>
        </p:nvSpPr>
        <p:spPr/>
        <p:txBody>
          <a:bodyPr>
            <a:normAutofit/>
          </a:bodyPr>
          <a:lstStyle/>
          <a:p>
            <a:r>
              <a:rPr lang="en-US">
                <a:latin typeface="+mj-lt"/>
              </a:rPr>
              <a:t>Search for Courses</a:t>
            </a:r>
          </a:p>
        </p:txBody>
      </p:sp>
      <p:sp>
        <p:nvSpPr>
          <p:cNvPr id="3" name="Content Placeholder 2">
            <a:extLst>
              <a:ext uri="{FF2B5EF4-FFF2-40B4-BE49-F238E27FC236}">
                <a16:creationId xmlns:a16="http://schemas.microsoft.com/office/drawing/2014/main" id="{A7402917-51C1-4E9D-BD6F-1B1347586315}"/>
              </a:ext>
            </a:extLst>
          </p:cNvPr>
          <p:cNvSpPr>
            <a:spLocks noGrp="1"/>
          </p:cNvSpPr>
          <p:nvPr>
            <p:ph sz="half" idx="1"/>
          </p:nvPr>
        </p:nvSpPr>
        <p:spPr/>
        <p:txBody>
          <a:bodyPr>
            <a:normAutofit/>
          </a:bodyPr>
          <a:lstStyle/>
          <a:p>
            <a:r>
              <a:rPr lang="en-US">
                <a:latin typeface="+mn-lt"/>
              </a:rPr>
              <a:t>Click the red </a:t>
            </a:r>
            <a:r>
              <a:rPr lang="en-US" b="1">
                <a:latin typeface="+mn-lt"/>
              </a:rPr>
              <a:t>+Add Course</a:t>
            </a:r>
            <a:r>
              <a:rPr lang="en-US">
                <a:latin typeface="+mn-lt"/>
              </a:rPr>
              <a:t> button.</a:t>
            </a:r>
          </a:p>
          <a:p>
            <a:r>
              <a:rPr lang="en-US">
                <a:latin typeface="+mn-lt"/>
              </a:rPr>
              <a:t>Select one of the tabs to search for a course.</a:t>
            </a:r>
          </a:p>
          <a:p>
            <a:r>
              <a:rPr lang="en-US">
                <a:latin typeface="+mn-lt"/>
              </a:rPr>
              <a:t>If you already know the subject and course number, the </a:t>
            </a:r>
            <a:r>
              <a:rPr lang="en-US" b="1">
                <a:latin typeface="+mn-lt"/>
              </a:rPr>
              <a:t>By Subject</a:t>
            </a:r>
            <a:r>
              <a:rPr lang="en-US">
                <a:latin typeface="+mn-lt"/>
              </a:rPr>
              <a:t> tab would be the best tab to use.</a:t>
            </a:r>
          </a:p>
          <a:p>
            <a:endParaRPr lang="en-US"/>
          </a:p>
        </p:txBody>
      </p:sp>
      <p:pic>
        <p:nvPicPr>
          <p:cNvPr id="7" name="Picture 6">
            <a:extLst>
              <a:ext uri="{FF2B5EF4-FFF2-40B4-BE49-F238E27FC236}">
                <a16:creationId xmlns:a16="http://schemas.microsoft.com/office/drawing/2014/main" id="{239A1617-1A6C-419C-9BD0-4B9BC0441682}"/>
              </a:ext>
            </a:extLst>
          </p:cNvPr>
          <p:cNvPicPr>
            <a:picLocks noChangeAspect="1"/>
          </p:cNvPicPr>
          <p:nvPr/>
        </p:nvPicPr>
        <p:blipFill>
          <a:blip r:embed="rId3"/>
          <a:stretch>
            <a:fillRect/>
          </a:stretch>
        </p:blipFill>
        <p:spPr>
          <a:xfrm>
            <a:off x="6096612" y="2189651"/>
            <a:ext cx="4375005" cy="1144755"/>
          </a:xfrm>
          <a:prstGeom prst="rect">
            <a:avLst/>
          </a:prstGeom>
          <a:ln>
            <a:solidFill>
              <a:schemeClr val="bg1">
                <a:lumMod val="75000"/>
              </a:schemeClr>
            </a:solidFill>
          </a:ln>
        </p:spPr>
      </p:pic>
      <p:pic>
        <p:nvPicPr>
          <p:cNvPr id="10" name="Picture 10" descr="Graphical user interface, text, application&#10;&#10;Description automatically generated">
            <a:extLst>
              <a:ext uri="{FF2B5EF4-FFF2-40B4-BE49-F238E27FC236}">
                <a16:creationId xmlns:a16="http://schemas.microsoft.com/office/drawing/2014/main" id="{372CF95A-063B-F131-DF52-B44C87810B19}"/>
              </a:ext>
            </a:extLst>
          </p:cNvPr>
          <p:cNvPicPr>
            <a:picLocks noGrp="1" noChangeAspect="1"/>
          </p:cNvPicPr>
          <p:nvPr>
            <p:ph sz="half" idx="2"/>
          </p:nvPr>
        </p:nvPicPr>
        <p:blipFill>
          <a:blip r:embed="rId4"/>
          <a:stretch>
            <a:fillRect/>
          </a:stretch>
        </p:blipFill>
        <p:spPr>
          <a:xfrm>
            <a:off x="6096612" y="3514423"/>
            <a:ext cx="5384800" cy="2264992"/>
          </a:xfrm>
          <a:ln w="6350">
            <a:solidFill>
              <a:schemeClr val="bg1">
                <a:lumMod val="75000"/>
              </a:schemeClr>
            </a:solidFill>
          </a:ln>
        </p:spPr>
      </p:pic>
    </p:spTree>
    <p:extLst>
      <p:ext uri="{BB962C8B-B14F-4D97-AF65-F5344CB8AC3E}">
        <p14:creationId xmlns:p14="http://schemas.microsoft.com/office/powerpoint/2010/main" val="31975125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C218AF-C2A9-4D44-9BAB-7C5A06B4EA0D}"/>
              </a:ext>
            </a:extLst>
          </p:cNvPr>
          <p:cNvSpPr>
            <a:spLocks noGrp="1"/>
          </p:cNvSpPr>
          <p:nvPr>
            <p:ph type="title"/>
          </p:nvPr>
        </p:nvSpPr>
        <p:spPr/>
        <p:txBody>
          <a:bodyPr>
            <a:normAutofit/>
          </a:bodyPr>
          <a:lstStyle/>
          <a:p>
            <a:r>
              <a:rPr lang="en-US">
                <a:latin typeface="+mj-lt"/>
              </a:rPr>
              <a:t>Finding Liberal Studies Classes</a:t>
            </a:r>
          </a:p>
        </p:txBody>
      </p:sp>
      <p:sp>
        <p:nvSpPr>
          <p:cNvPr id="5" name="Content Placeholder 4">
            <a:extLst>
              <a:ext uri="{FF2B5EF4-FFF2-40B4-BE49-F238E27FC236}">
                <a16:creationId xmlns:a16="http://schemas.microsoft.com/office/drawing/2014/main" id="{C6AFBF23-A7AD-4084-921A-19DCA1B8BA4A}"/>
              </a:ext>
            </a:extLst>
          </p:cNvPr>
          <p:cNvSpPr>
            <a:spLocks noGrp="1"/>
          </p:cNvSpPr>
          <p:nvPr>
            <p:ph sz="half" idx="1"/>
          </p:nvPr>
        </p:nvSpPr>
        <p:spPr/>
        <p:txBody>
          <a:bodyPr>
            <a:normAutofit/>
          </a:bodyPr>
          <a:lstStyle/>
          <a:p>
            <a:r>
              <a:rPr lang="en-US">
                <a:latin typeface="+mn-lt"/>
              </a:rPr>
              <a:t>Select the </a:t>
            </a:r>
            <a:r>
              <a:rPr lang="en-US" b="1">
                <a:latin typeface="+mn-lt"/>
              </a:rPr>
              <a:t>Search by Liberal Studies </a:t>
            </a:r>
            <a:r>
              <a:rPr lang="en-US">
                <a:latin typeface="+mn-lt"/>
              </a:rPr>
              <a:t>tab.</a:t>
            </a:r>
          </a:p>
          <a:p>
            <a:r>
              <a:rPr lang="en-US">
                <a:latin typeface="+mn-lt"/>
              </a:rPr>
              <a:t>Use dropdown fields for </a:t>
            </a:r>
            <a:r>
              <a:rPr lang="en-US" b="1">
                <a:latin typeface="+mn-lt"/>
              </a:rPr>
              <a:t>Attribute</a:t>
            </a:r>
            <a:r>
              <a:rPr lang="en-US">
                <a:latin typeface="+mn-lt"/>
              </a:rPr>
              <a:t> and </a:t>
            </a:r>
            <a:r>
              <a:rPr lang="en-US" b="1">
                <a:latin typeface="+mn-lt"/>
              </a:rPr>
              <a:t>Value</a:t>
            </a:r>
            <a:r>
              <a:rPr lang="en-US">
                <a:latin typeface="+mn-lt"/>
              </a:rPr>
              <a:t> to select the Liberal Studies area(s) you for which want to find courses.</a:t>
            </a:r>
          </a:p>
          <a:p>
            <a:r>
              <a:rPr lang="en-US">
                <a:latin typeface="+mn-lt"/>
              </a:rPr>
              <a:t>Select the </a:t>
            </a:r>
            <a:r>
              <a:rPr lang="en-US" b="1">
                <a:latin typeface="+mn-lt"/>
              </a:rPr>
              <a:t>Course</a:t>
            </a:r>
            <a:r>
              <a:rPr lang="en-US">
                <a:latin typeface="+mn-lt"/>
              </a:rPr>
              <a:t> field to view a list of all courses offered in each subject.</a:t>
            </a:r>
          </a:p>
        </p:txBody>
      </p:sp>
      <p:sp>
        <p:nvSpPr>
          <p:cNvPr id="6" name="Content Placeholder 5">
            <a:extLst>
              <a:ext uri="{FF2B5EF4-FFF2-40B4-BE49-F238E27FC236}">
                <a16:creationId xmlns:a16="http://schemas.microsoft.com/office/drawing/2014/main" id="{B1E1844E-3DA1-4154-BD71-5559E90FBFB8}"/>
              </a:ext>
            </a:extLst>
          </p:cNvPr>
          <p:cNvSpPr>
            <a:spLocks noGrp="1"/>
          </p:cNvSpPr>
          <p:nvPr>
            <p:ph sz="half" idx="2"/>
          </p:nvPr>
        </p:nvSpPr>
        <p:spPr/>
        <p:txBody>
          <a:bodyPr>
            <a:normAutofit/>
          </a:bodyPr>
          <a:lstStyle/>
          <a:p>
            <a:endParaRPr lang="en-US"/>
          </a:p>
        </p:txBody>
      </p:sp>
      <p:pic>
        <p:nvPicPr>
          <p:cNvPr id="7" name="Picture 6">
            <a:extLst>
              <a:ext uri="{FF2B5EF4-FFF2-40B4-BE49-F238E27FC236}">
                <a16:creationId xmlns:a16="http://schemas.microsoft.com/office/drawing/2014/main" id="{F1BE6A6D-8101-4185-96BB-A32DBC4D3F8E}"/>
              </a:ext>
            </a:extLst>
          </p:cNvPr>
          <p:cNvPicPr>
            <a:picLocks noChangeAspect="1"/>
          </p:cNvPicPr>
          <p:nvPr/>
        </p:nvPicPr>
        <p:blipFill>
          <a:blip r:embed="rId3"/>
          <a:stretch>
            <a:fillRect/>
          </a:stretch>
        </p:blipFill>
        <p:spPr>
          <a:xfrm>
            <a:off x="6197601" y="2189651"/>
            <a:ext cx="3711169" cy="2832400"/>
          </a:xfrm>
          <a:prstGeom prst="rect">
            <a:avLst/>
          </a:prstGeom>
          <a:ln>
            <a:solidFill>
              <a:schemeClr val="bg1">
                <a:lumMod val="75000"/>
              </a:schemeClr>
            </a:solidFill>
          </a:ln>
        </p:spPr>
      </p:pic>
      <p:pic>
        <p:nvPicPr>
          <p:cNvPr id="8" name="Picture 7">
            <a:extLst>
              <a:ext uri="{FF2B5EF4-FFF2-40B4-BE49-F238E27FC236}">
                <a16:creationId xmlns:a16="http://schemas.microsoft.com/office/drawing/2014/main" id="{BB1931DD-9758-4436-BC8C-48290F808B4D}"/>
              </a:ext>
            </a:extLst>
          </p:cNvPr>
          <p:cNvPicPr>
            <a:picLocks noChangeAspect="1"/>
          </p:cNvPicPr>
          <p:nvPr/>
        </p:nvPicPr>
        <p:blipFill>
          <a:blip r:embed="rId4"/>
          <a:stretch>
            <a:fillRect/>
          </a:stretch>
        </p:blipFill>
        <p:spPr>
          <a:xfrm>
            <a:off x="9097933" y="3724100"/>
            <a:ext cx="2918691" cy="2948053"/>
          </a:xfrm>
          <a:prstGeom prst="rect">
            <a:avLst/>
          </a:prstGeom>
          <a:ln>
            <a:solidFill>
              <a:schemeClr val="bg1">
                <a:lumMod val="75000"/>
              </a:schemeClr>
            </a:solidFill>
          </a:ln>
        </p:spPr>
      </p:pic>
    </p:spTree>
    <p:extLst>
      <p:ext uri="{BB962C8B-B14F-4D97-AF65-F5344CB8AC3E}">
        <p14:creationId xmlns:p14="http://schemas.microsoft.com/office/powerpoint/2010/main" val="33132633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C5686-42AA-430E-8A72-10126DAD69F5}"/>
              </a:ext>
            </a:extLst>
          </p:cNvPr>
          <p:cNvSpPr>
            <a:spLocks noGrp="1"/>
          </p:cNvSpPr>
          <p:nvPr>
            <p:ph type="title"/>
          </p:nvPr>
        </p:nvSpPr>
        <p:spPr/>
        <p:txBody>
          <a:bodyPr>
            <a:normAutofit/>
          </a:bodyPr>
          <a:lstStyle/>
          <a:p>
            <a:r>
              <a:rPr lang="en-US">
                <a:latin typeface="+mj-lt"/>
              </a:rPr>
              <a:t>Freshman Interest Groups</a:t>
            </a:r>
          </a:p>
        </p:txBody>
      </p:sp>
      <p:sp>
        <p:nvSpPr>
          <p:cNvPr id="3" name="Content Placeholder 2">
            <a:extLst>
              <a:ext uri="{FF2B5EF4-FFF2-40B4-BE49-F238E27FC236}">
                <a16:creationId xmlns:a16="http://schemas.microsoft.com/office/drawing/2014/main" id="{0F95136D-1F78-4BF3-8E51-703B0C977F8B}"/>
              </a:ext>
            </a:extLst>
          </p:cNvPr>
          <p:cNvSpPr>
            <a:spLocks noGrp="1"/>
          </p:cNvSpPr>
          <p:nvPr>
            <p:ph sz="half" idx="1"/>
          </p:nvPr>
        </p:nvSpPr>
        <p:spPr/>
        <p:txBody>
          <a:bodyPr>
            <a:normAutofit/>
          </a:bodyPr>
          <a:lstStyle/>
          <a:p>
            <a:r>
              <a:rPr lang="en-US" dirty="0">
                <a:latin typeface="+mn-lt"/>
              </a:rPr>
              <a:t>Select the </a:t>
            </a:r>
            <a:r>
              <a:rPr lang="en-US" b="1" dirty="0">
                <a:latin typeface="+mn-lt"/>
              </a:rPr>
              <a:t>Freshman Interest Groups </a:t>
            </a:r>
            <a:r>
              <a:rPr lang="en-US" dirty="0">
                <a:latin typeface="+mn-lt"/>
              </a:rPr>
              <a:t>tab.</a:t>
            </a:r>
          </a:p>
          <a:p>
            <a:r>
              <a:rPr lang="en-US" dirty="0">
                <a:latin typeface="+mn-lt"/>
              </a:rPr>
              <a:t>Search for the FIG using the pull-down menu.</a:t>
            </a:r>
          </a:p>
          <a:p>
            <a:r>
              <a:rPr lang="en-US" dirty="0">
                <a:latin typeface="+mn-lt"/>
              </a:rPr>
              <a:t>Select the correct FIG topic and click “Add Course”.</a:t>
            </a:r>
          </a:p>
          <a:p>
            <a:pPr lvl="1"/>
            <a:r>
              <a:rPr lang="en-US" dirty="0">
                <a:latin typeface="+mn-lt"/>
              </a:rPr>
              <a:t>When searching, topics look like:</a:t>
            </a:r>
          </a:p>
          <a:p>
            <a:pPr lvl="2"/>
            <a:r>
              <a:rPr lang="en-US" dirty="0">
                <a:latin typeface="+mn-lt"/>
              </a:rPr>
              <a:t>03-Business (ENC,CGS,ECO)</a:t>
            </a:r>
          </a:p>
          <a:p>
            <a:pPr lvl="1"/>
            <a:r>
              <a:rPr lang="en-US" dirty="0">
                <a:latin typeface="+mn-lt"/>
              </a:rPr>
              <a:t>This adds the FIG colloquium (HUM1920) and all courses that come in the FIG cluster.</a:t>
            </a:r>
          </a:p>
          <a:p>
            <a:endParaRPr lang="en-US" b="1" dirty="0"/>
          </a:p>
        </p:txBody>
      </p:sp>
      <p:pic>
        <p:nvPicPr>
          <p:cNvPr id="7" name="Picture 7" descr="Graphical user interface, text, application&#10;&#10;Description automatically generated">
            <a:extLst>
              <a:ext uri="{FF2B5EF4-FFF2-40B4-BE49-F238E27FC236}">
                <a16:creationId xmlns:a16="http://schemas.microsoft.com/office/drawing/2014/main" id="{8AA42BA5-0933-33A5-44D8-CD00E201EB34}"/>
              </a:ext>
            </a:extLst>
          </p:cNvPr>
          <p:cNvPicPr>
            <a:picLocks noGrp="1" noChangeAspect="1"/>
          </p:cNvPicPr>
          <p:nvPr>
            <p:ph sz="half" idx="2"/>
          </p:nvPr>
        </p:nvPicPr>
        <p:blipFill>
          <a:blip r:embed="rId3"/>
          <a:stretch>
            <a:fillRect/>
          </a:stretch>
        </p:blipFill>
        <p:spPr>
          <a:xfrm>
            <a:off x="6215962" y="2263122"/>
            <a:ext cx="4090317" cy="2435695"/>
          </a:xfrm>
          <a:ln>
            <a:solidFill>
              <a:schemeClr val="bg1">
                <a:lumMod val="75000"/>
              </a:schemeClr>
            </a:solidFill>
          </a:ln>
        </p:spPr>
      </p:pic>
      <p:pic>
        <p:nvPicPr>
          <p:cNvPr id="8" name="Picture 8" descr="A picture containing application&#10;&#10;Description automatically generated">
            <a:extLst>
              <a:ext uri="{FF2B5EF4-FFF2-40B4-BE49-F238E27FC236}">
                <a16:creationId xmlns:a16="http://schemas.microsoft.com/office/drawing/2014/main" id="{C22132F3-4770-FCF7-267A-D5175FF627C8}"/>
              </a:ext>
            </a:extLst>
          </p:cNvPr>
          <p:cNvPicPr>
            <a:picLocks noChangeAspect="1"/>
          </p:cNvPicPr>
          <p:nvPr/>
        </p:nvPicPr>
        <p:blipFill>
          <a:blip r:embed="rId4"/>
          <a:stretch>
            <a:fillRect/>
          </a:stretch>
        </p:blipFill>
        <p:spPr>
          <a:xfrm>
            <a:off x="6185973" y="4886958"/>
            <a:ext cx="4153359" cy="1233775"/>
          </a:xfrm>
          <a:prstGeom prst="rect">
            <a:avLst/>
          </a:prstGeom>
          <a:ln>
            <a:solidFill>
              <a:schemeClr val="bg1">
                <a:lumMod val="75000"/>
              </a:schemeClr>
            </a:solidFill>
          </a:ln>
        </p:spPr>
      </p:pic>
    </p:spTree>
    <p:extLst>
      <p:ext uri="{BB962C8B-B14F-4D97-AF65-F5344CB8AC3E}">
        <p14:creationId xmlns:p14="http://schemas.microsoft.com/office/powerpoint/2010/main" val="1893142129"/>
      </p:ext>
    </p:extLst>
  </p:cSld>
  <p:clrMapOvr>
    <a:masterClrMapping/>
  </p:clrMapOvr>
</p:sld>
</file>

<file path=ppt/theme/theme1.xml><?xml version="1.0" encoding="utf-8"?>
<a:theme xmlns:a="http://schemas.openxmlformats.org/drawingml/2006/main" name="Dividend">
  <a:themeElements>
    <a:clrScheme name="Custom 5">
      <a:dk1>
        <a:sysClr val="windowText" lastClr="000000"/>
      </a:dk1>
      <a:lt1>
        <a:sysClr val="window" lastClr="FFFFFF"/>
      </a:lt1>
      <a:dk2>
        <a:srgbClr val="44546A"/>
      </a:dk2>
      <a:lt2>
        <a:srgbClr val="E7E6E6"/>
      </a:lt2>
      <a:accent1>
        <a:srgbClr val="782F40"/>
      </a:accent1>
      <a:accent2>
        <a:srgbClr val="D2BE93"/>
      </a:accent2>
      <a:accent3>
        <a:srgbClr val="7F7F7F"/>
      </a:accent3>
      <a:accent4>
        <a:srgbClr val="FFE8A2"/>
      </a:accent4>
      <a:accent5>
        <a:srgbClr val="5B9BD5"/>
      </a:accent5>
      <a:accent6>
        <a:srgbClr val="70AD47"/>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B86C9D4780C7D4E9C89AE41E2035B9E" ma:contentTypeVersion="13" ma:contentTypeDescription="Create a new document." ma:contentTypeScope="" ma:versionID="e919c3d723fa2d5a24d536fcbe41cb8a">
  <xsd:schema xmlns:xsd="http://www.w3.org/2001/XMLSchema" xmlns:xs="http://www.w3.org/2001/XMLSchema" xmlns:p="http://schemas.microsoft.com/office/2006/metadata/properties" xmlns:ns3="3b5eea2f-b4dd-4407-83ab-fe6e392c7b44" xmlns:ns4="00a404d4-cca2-4e13-baad-6db18521bfb4" targetNamespace="http://schemas.microsoft.com/office/2006/metadata/properties" ma:root="true" ma:fieldsID="4df8b73186cf41068e8abf5fe93d2559" ns3:_="" ns4:_="">
    <xsd:import namespace="3b5eea2f-b4dd-4407-83ab-fe6e392c7b44"/>
    <xsd:import namespace="00a404d4-cca2-4e13-baad-6db18521bf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DateTaken"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b5eea2f-b4dd-4407-83ab-fe6e392c7b4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0a404d4-cca2-4e13-baad-6db18521bfb4"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9D440BC-60FC-4D8C-B2D1-472D3FD17B67}">
  <ds:schemaRefs>
    <ds:schemaRef ds:uri="http://schemas.microsoft.com/sharepoint/v3/contenttype/forms"/>
  </ds:schemaRefs>
</ds:datastoreItem>
</file>

<file path=customXml/itemProps2.xml><?xml version="1.0" encoding="utf-8"?>
<ds:datastoreItem xmlns:ds="http://schemas.openxmlformats.org/officeDocument/2006/customXml" ds:itemID="{B8549407-196C-4451-818C-FBDC8DF3BE89}">
  <ds:schemaRefs>
    <ds:schemaRef ds:uri="00a404d4-cca2-4e13-baad-6db18521bfb4"/>
    <ds:schemaRef ds:uri="3b5eea2f-b4dd-4407-83ab-fe6e392c7b4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9882BDFF-386F-44D0-962D-6DA7EC6C5FD1}">
  <ds:schemaRefs>
    <ds:schemaRef ds:uri="http://www.w3.org/XML/1998/namespace"/>
    <ds:schemaRef ds:uri="http://schemas.microsoft.com/office/infopath/2007/PartnerControls"/>
    <ds:schemaRef ds:uri="http://purl.org/dc/terms/"/>
    <ds:schemaRef ds:uri="http://schemas.openxmlformats.org/package/2006/metadata/core-properties"/>
    <ds:schemaRef ds:uri="3b5eea2f-b4dd-4407-83ab-fe6e392c7b44"/>
    <ds:schemaRef ds:uri="http://schemas.microsoft.com/office/2006/documentManagement/types"/>
    <ds:schemaRef ds:uri="http://purl.org/dc/elements/1.1/"/>
    <ds:schemaRef ds:uri="00a404d4-cca2-4e13-baad-6db18521bfb4"/>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1291</TotalTime>
  <Words>1683</Words>
  <Application>Microsoft Office PowerPoint</Application>
  <PresentationFormat>Widescreen</PresentationFormat>
  <Paragraphs>168</Paragraphs>
  <Slides>18</Slides>
  <Notes>16</Notes>
  <HiddenSlides>0</HiddenSlides>
  <MMClips>1</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Arial Black</vt:lpstr>
      <vt:lpstr>Calibri</vt:lpstr>
      <vt:lpstr>Wingdings</vt:lpstr>
      <vt:lpstr>Wingdings 2</vt:lpstr>
      <vt:lpstr>Dividend</vt:lpstr>
      <vt:lpstr>Schedule Assistant</vt:lpstr>
      <vt:lpstr>SCHEDULE ASSISTANT VIDEO</vt:lpstr>
      <vt:lpstr>Open Schedule Assistant - my.fsu.edu</vt:lpstr>
      <vt:lpstr>Set the Filters</vt:lpstr>
      <vt:lpstr>Setting Filters</vt:lpstr>
      <vt:lpstr>Search for Courses</vt:lpstr>
      <vt:lpstr>Search for Courses</vt:lpstr>
      <vt:lpstr>Finding Liberal Studies Classes</vt:lpstr>
      <vt:lpstr>Freshman Interest Groups</vt:lpstr>
      <vt:lpstr>Review Class Sections</vt:lpstr>
      <vt:lpstr>View &amp; Select Sections</vt:lpstr>
      <vt:lpstr>Reserve Caps &amp; Special Topics</vt:lpstr>
      <vt:lpstr>Multi-Component Classes</vt:lpstr>
      <vt:lpstr>Pro Tips!</vt:lpstr>
      <vt:lpstr>Shopping Cart</vt:lpstr>
      <vt:lpstr>English &amp; Math Classes</vt:lpstr>
      <vt:lpstr>Final Pro Tips</vt:lpstr>
      <vt:lpstr>Schedule Assistant How-To Website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Danielle Lewis</dc:creator>
  <cp:lastModifiedBy>Scott Thorp</cp:lastModifiedBy>
  <cp:revision>5</cp:revision>
  <dcterms:created xsi:type="dcterms:W3CDTF">2020-04-23T18:19:24Z</dcterms:created>
  <dcterms:modified xsi:type="dcterms:W3CDTF">2023-05-16T20:13:29Z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0x0101008B86C9D4780C7D4E9C89AE41E2035B9E</vt:lpwstr>
  </property>
</Properties>
</file>